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69"/>
  </p:notesMasterIdLst>
  <p:handoutMasterIdLst>
    <p:handoutMasterId r:id="rId70"/>
  </p:handoutMasterIdLst>
  <p:sldIdLst>
    <p:sldId id="256" r:id="rId3"/>
    <p:sldId id="276" r:id="rId4"/>
    <p:sldId id="275" r:id="rId5"/>
    <p:sldId id="277" r:id="rId6"/>
    <p:sldId id="278" r:id="rId7"/>
    <p:sldId id="305" r:id="rId8"/>
    <p:sldId id="280" r:id="rId9"/>
    <p:sldId id="359" r:id="rId10"/>
    <p:sldId id="279" r:id="rId11"/>
    <p:sldId id="299" r:id="rId12"/>
    <p:sldId id="300" r:id="rId13"/>
    <p:sldId id="281" r:id="rId14"/>
    <p:sldId id="303" r:id="rId15"/>
    <p:sldId id="282" r:id="rId16"/>
    <p:sldId id="283" r:id="rId17"/>
    <p:sldId id="301" r:id="rId18"/>
    <p:sldId id="284" r:id="rId19"/>
    <p:sldId id="285" r:id="rId20"/>
    <p:sldId id="286" r:id="rId21"/>
    <p:sldId id="307" r:id="rId22"/>
    <p:sldId id="315" r:id="rId23"/>
    <p:sldId id="306" r:id="rId24"/>
    <p:sldId id="287" r:id="rId25"/>
    <p:sldId id="319" r:id="rId26"/>
    <p:sldId id="320" r:id="rId27"/>
    <p:sldId id="288" r:id="rId28"/>
    <p:sldId id="308" r:id="rId29"/>
    <p:sldId id="316" r:id="rId30"/>
    <p:sldId id="317" r:id="rId31"/>
    <p:sldId id="289" r:id="rId32"/>
    <p:sldId id="321" r:id="rId33"/>
    <p:sldId id="322" r:id="rId34"/>
    <p:sldId id="327" r:id="rId35"/>
    <p:sldId id="326" r:id="rId36"/>
    <p:sldId id="328" r:id="rId37"/>
    <p:sldId id="329" r:id="rId38"/>
    <p:sldId id="330" r:id="rId39"/>
    <p:sldId id="323" r:id="rId40"/>
    <p:sldId id="324" r:id="rId41"/>
    <p:sldId id="357" r:id="rId42"/>
    <p:sldId id="334" r:id="rId43"/>
    <p:sldId id="309" r:id="rId44"/>
    <p:sldId id="336" r:id="rId45"/>
    <p:sldId id="350" r:id="rId46"/>
    <p:sldId id="358" r:id="rId47"/>
    <p:sldId id="351" r:id="rId48"/>
    <p:sldId id="356" r:id="rId49"/>
    <p:sldId id="337" r:id="rId50"/>
    <p:sldId id="352" r:id="rId51"/>
    <p:sldId id="353" r:id="rId52"/>
    <p:sldId id="338" r:id="rId53"/>
    <p:sldId id="361" r:id="rId54"/>
    <p:sldId id="355" r:id="rId55"/>
    <p:sldId id="360" r:id="rId56"/>
    <p:sldId id="362" r:id="rId57"/>
    <p:sldId id="354" r:id="rId58"/>
    <p:sldId id="339" r:id="rId59"/>
    <p:sldId id="331" r:id="rId60"/>
    <p:sldId id="340" r:id="rId61"/>
    <p:sldId id="341" r:id="rId62"/>
    <p:sldId id="342" r:id="rId63"/>
    <p:sldId id="343" r:id="rId64"/>
    <p:sldId id="298" r:id="rId65"/>
    <p:sldId id="302" r:id="rId66"/>
    <p:sldId id="297" r:id="rId67"/>
    <p:sldId id="274" r:id="rId6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8"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4165" autoAdjust="0"/>
  </p:normalViewPr>
  <p:slideViewPr>
    <p:cSldViewPr showGuides="1">
      <p:cViewPr varScale="1">
        <p:scale>
          <a:sx n="68" d="100"/>
          <a:sy n="68" d="100"/>
        </p:scale>
        <p:origin x="1320" y="72"/>
      </p:cViewPr>
      <p:guideLst>
        <p:guide orient="horz" pos="2160"/>
        <p:guide pos="3839"/>
      </p:guideLst>
    </p:cSldViewPr>
  </p:slideViewPr>
  <p:notesTextViewPr>
    <p:cViewPr>
      <p:scale>
        <a:sx n="1" d="1"/>
        <a:sy n="1" d="1"/>
      </p:scale>
      <p:origin x="0" y="0"/>
    </p:cViewPr>
  </p:notesTextViewPr>
  <p:notesViewPr>
    <p:cSldViewPr showGuides="1">
      <p:cViewPr varScale="1">
        <p:scale>
          <a:sx n="68" d="100"/>
          <a:sy n="68" d="100"/>
        </p:scale>
        <p:origin x="323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CE221E-83ED-4F6C-BA5F-3F9E6FDB6953}" type="datetimeFigureOut">
              <a:rPr lang="en-US"/>
              <a:t>12/7/2016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4CBEF8-5CDE-472B-839B-B8BB0C881006}" type="slidenum">
              <a:rPr/>
              <a:t>‹#›</a:t>
            </a:fld>
            <a:endParaRPr/>
          </a:p>
        </p:txBody>
      </p:sp>
    </p:spTree>
    <p:extLst>
      <p:ext uri="{BB962C8B-B14F-4D97-AF65-F5344CB8AC3E}">
        <p14:creationId xmlns:p14="http://schemas.microsoft.com/office/powerpoint/2010/main" val="42632892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853E5F-CE67-483C-A264-F17AC70E9CA2}" type="datetimeFigureOut">
              <a:rPr lang="en-US"/>
              <a:t>12/7/2016</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B98AFB-CB0D-4DFE-87B9-B4B0D0DE73CD}" type="slidenum">
              <a:rPr/>
              <a:t>‹#›</a:t>
            </a:fld>
            <a:endParaRPr/>
          </a:p>
        </p:txBody>
      </p:sp>
    </p:spTree>
    <p:extLst>
      <p:ext uri="{BB962C8B-B14F-4D97-AF65-F5344CB8AC3E}">
        <p14:creationId xmlns:p14="http://schemas.microsoft.com/office/powerpoint/2010/main" val="2512805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Name</a:t>
            </a:r>
          </a:p>
          <a:p>
            <a:r>
              <a:rPr lang="en-IE" dirty="0" smtClean="0"/>
              <a:t>Education </a:t>
            </a:r>
          </a:p>
          <a:p>
            <a:r>
              <a:rPr lang="en-IE" dirty="0" smtClean="0"/>
              <a:t>Work</a:t>
            </a:r>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2</a:t>
            </a:fld>
            <a:endParaRPr lang="en-IE"/>
          </a:p>
        </p:txBody>
      </p:sp>
    </p:spTree>
    <p:extLst>
      <p:ext uri="{BB962C8B-B14F-4D97-AF65-F5344CB8AC3E}">
        <p14:creationId xmlns:p14="http://schemas.microsoft.com/office/powerpoint/2010/main" val="765436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That’s</a:t>
            </a:r>
            <a:r>
              <a:rPr lang="en-IE" baseline="0" dirty="0" smtClean="0"/>
              <a:t> right, </a:t>
            </a:r>
            <a:r>
              <a:rPr lang="en-IE" baseline="0" dirty="0" err="1" smtClean="0"/>
              <a:t>theres</a:t>
            </a:r>
            <a:r>
              <a:rPr lang="en-IE" baseline="0" dirty="0" smtClean="0"/>
              <a:t> a chance that right now your toaster, fridge, TV and other “smart” devices are </a:t>
            </a:r>
            <a:r>
              <a:rPr lang="en-IE" baseline="0" dirty="0" err="1" smtClean="0"/>
              <a:t>pwned</a:t>
            </a:r>
            <a:r>
              <a:rPr lang="en-IE" baseline="0" dirty="0" smtClean="0"/>
              <a:t> by malware, and could be used as part of a global DDoS attack. </a:t>
            </a:r>
          </a:p>
          <a:p>
            <a:r>
              <a:rPr lang="en-IE" baseline="0" dirty="0" smtClean="0"/>
              <a:t>These not just affect banks and businesses, but also emergency services, hospitals, airports and nation-wide or global internet infrastructure, including DNS providers. </a:t>
            </a:r>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11</a:t>
            </a:fld>
            <a:endParaRPr lang="en-IE"/>
          </a:p>
        </p:txBody>
      </p:sp>
    </p:spTree>
    <p:extLst>
      <p:ext uri="{BB962C8B-B14F-4D97-AF65-F5344CB8AC3E}">
        <p14:creationId xmlns:p14="http://schemas.microsoft.com/office/powerpoint/2010/main" val="3598214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Just like bad guys protecting themselves through proxies, you too have to protect</a:t>
            </a:r>
            <a:r>
              <a:rPr lang="en-IE" baseline="0" dirty="0" smtClean="0"/>
              <a:t> yourself, and your network from accidently infecting, you know, literally everything. </a:t>
            </a:r>
          </a:p>
          <a:p>
            <a:endParaRPr lang="en-IE" baseline="0" dirty="0" smtClean="0"/>
          </a:p>
          <a:p>
            <a:r>
              <a:rPr lang="en-IE" baseline="0" dirty="0" smtClean="0"/>
              <a:t>Virtual machines, isolated networks and snapshotting are your friends. </a:t>
            </a:r>
          </a:p>
          <a:p>
            <a:endParaRPr lang="en-IE" baseline="0" dirty="0" smtClean="0"/>
          </a:p>
          <a:p>
            <a:endParaRPr lang="en-IE" baseline="0" dirty="0" smtClean="0"/>
          </a:p>
        </p:txBody>
      </p:sp>
      <p:sp>
        <p:nvSpPr>
          <p:cNvPr id="4" name="Slide Number Placeholder 3"/>
          <p:cNvSpPr>
            <a:spLocks noGrp="1"/>
          </p:cNvSpPr>
          <p:nvPr>
            <p:ph type="sldNum" sz="quarter" idx="10"/>
          </p:nvPr>
        </p:nvSpPr>
        <p:spPr/>
        <p:txBody>
          <a:bodyPr/>
          <a:lstStyle/>
          <a:p>
            <a:fld id="{6BB98AFB-CB0D-4DFE-87B9-B4B0D0DE73CD}" type="slidenum">
              <a:rPr lang="en-IE" smtClean="0"/>
              <a:t>12</a:t>
            </a:fld>
            <a:endParaRPr lang="en-IE"/>
          </a:p>
        </p:txBody>
      </p:sp>
    </p:spTree>
    <p:extLst>
      <p:ext uri="{BB962C8B-B14F-4D97-AF65-F5344CB8AC3E}">
        <p14:creationId xmlns:p14="http://schemas.microsoft.com/office/powerpoint/2010/main" val="512204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All you need is an old</a:t>
            </a:r>
            <a:r>
              <a:rPr lang="en-IE" baseline="0" dirty="0" smtClean="0"/>
              <a:t> laptop or desktop with a hard-drive and a few gigs of RAM</a:t>
            </a:r>
          </a:p>
          <a:p>
            <a:endParaRPr lang="en-IE" baseline="0" dirty="0" smtClean="0"/>
          </a:p>
          <a:p>
            <a:endParaRPr lang="en-IE" baseline="0" dirty="0" smtClean="0"/>
          </a:p>
          <a:p>
            <a:r>
              <a:rPr lang="en-IE" baseline="0" dirty="0" smtClean="0"/>
              <a:t>Here we setup a Linux box, in my case </a:t>
            </a:r>
            <a:r>
              <a:rPr lang="en-IE" baseline="0" dirty="0" err="1" smtClean="0"/>
              <a:t>REMnux</a:t>
            </a:r>
            <a:r>
              <a:rPr lang="en-IE" baseline="0" dirty="0" smtClean="0"/>
              <a:t> but you can also use Kali, or simply install whatever flavour you want and put in the tools individually. </a:t>
            </a:r>
          </a:p>
          <a:p>
            <a:r>
              <a:rPr lang="en-IE" baseline="0" dirty="0" smtClean="0"/>
              <a:t>This will be used to intercept any “outbound” communications so we can monitor </a:t>
            </a:r>
            <a:r>
              <a:rPr lang="en-IE" baseline="0" dirty="0" err="1" smtClean="0"/>
              <a:t>whats</a:t>
            </a:r>
            <a:r>
              <a:rPr lang="en-IE" baseline="0" dirty="0" smtClean="0"/>
              <a:t> being asked for, and incrementally provide more functionality to the malware</a:t>
            </a:r>
          </a:p>
          <a:p>
            <a:endParaRPr lang="en-IE" baseline="0" dirty="0" smtClean="0"/>
          </a:p>
          <a:p>
            <a:r>
              <a:rPr lang="en-IE" baseline="0" dirty="0" smtClean="0"/>
              <a:t>The Windows VM can be one or all three of these, most malware is backwards compatible, but it helps to have images of all of them</a:t>
            </a:r>
          </a:p>
          <a:p>
            <a:r>
              <a:rPr lang="en-IE" baseline="0" dirty="0" smtClean="0"/>
              <a:t>Keep them unpatched and vulnerable. </a:t>
            </a:r>
          </a:p>
          <a:p>
            <a:endParaRPr lang="en-IE" baseline="0" dirty="0" smtClean="0"/>
          </a:p>
          <a:p>
            <a:endParaRPr lang="en-IE" baseline="0" dirty="0" smtClean="0"/>
          </a:p>
        </p:txBody>
      </p:sp>
      <p:sp>
        <p:nvSpPr>
          <p:cNvPr id="4" name="Slide Number Placeholder 3"/>
          <p:cNvSpPr>
            <a:spLocks noGrp="1"/>
          </p:cNvSpPr>
          <p:nvPr>
            <p:ph type="sldNum" sz="quarter" idx="10"/>
          </p:nvPr>
        </p:nvSpPr>
        <p:spPr/>
        <p:txBody>
          <a:bodyPr/>
          <a:lstStyle/>
          <a:p>
            <a:fld id="{6BB98AFB-CB0D-4DFE-87B9-B4B0D0DE73CD}" type="slidenum">
              <a:rPr lang="en-IE" smtClean="0"/>
              <a:t>13</a:t>
            </a:fld>
            <a:endParaRPr lang="en-IE"/>
          </a:p>
        </p:txBody>
      </p:sp>
    </p:spTree>
    <p:extLst>
      <p:ext uri="{BB962C8B-B14F-4D97-AF65-F5344CB8AC3E}">
        <p14:creationId xmlns:p14="http://schemas.microsoft.com/office/powerpoint/2010/main" val="3567504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A primary issue most people have</a:t>
            </a:r>
            <a:r>
              <a:rPr lang="en-IE" baseline="0" dirty="0" smtClean="0"/>
              <a:t> is configuring the </a:t>
            </a:r>
            <a:r>
              <a:rPr lang="en-IE" baseline="0" dirty="0" smtClean="0"/>
              <a:t>“virtual </a:t>
            </a:r>
            <a:r>
              <a:rPr lang="en-IE" baseline="0" dirty="0" smtClean="0"/>
              <a:t>network”, but to be honest its not that </a:t>
            </a:r>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14</a:t>
            </a:fld>
            <a:endParaRPr lang="en-IE"/>
          </a:p>
        </p:txBody>
      </p:sp>
    </p:spTree>
    <p:extLst>
      <p:ext uri="{BB962C8B-B14F-4D97-AF65-F5344CB8AC3E}">
        <p14:creationId xmlns:p14="http://schemas.microsoft.com/office/powerpoint/2010/main" val="665626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So,</a:t>
            </a:r>
            <a:r>
              <a:rPr lang="en-IE" baseline="0" dirty="0" smtClean="0"/>
              <a:t> we covered the “Why”, we set up a little of the “How”, now we look at the WHEN….. </a:t>
            </a:r>
          </a:p>
          <a:p>
            <a:endParaRPr lang="en-IE" baseline="0" dirty="0" smtClean="0"/>
          </a:p>
          <a:p>
            <a:r>
              <a:rPr lang="en-IE" baseline="0" dirty="0" smtClean="0"/>
              <a:t>When does Malware Analysis even take place?</a:t>
            </a:r>
          </a:p>
          <a:p>
            <a:endParaRPr lang="en-IE" baseline="0" dirty="0" smtClean="0"/>
          </a:p>
          <a:p>
            <a:r>
              <a:rPr lang="en-IE" baseline="0" dirty="0" smtClean="0"/>
              <a:t>Here we have Lockheed Martin’s Cyber Intrusion </a:t>
            </a:r>
            <a:r>
              <a:rPr lang="en-IE" baseline="0" dirty="0" err="1" smtClean="0"/>
              <a:t>Killchain</a:t>
            </a:r>
            <a:r>
              <a:rPr lang="en-IE" baseline="0" dirty="0" smtClean="0"/>
              <a:t>.</a:t>
            </a:r>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15</a:t>
            </a:fld>
            <a:endParaRPr lang="en-IE"/>
          </a:p>
        </p:txBody>
      </p:sp>
    </p:spTree>
    <p:extLst>
      <p:ext uri="{BB962C8B-B14F-4D97-AF65-F5344CB8AC3E}">
        <p14:creationId xmlns:p14="http://schemas.microsoft.com/office/powerpoint/2010/main" val="2308787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2001, the Digital Forensic Research Workshop (DFRWS) released the Investigation Process for Digital Forensic Science (A Road Map for Digital Forensic Research, 2001). </a:t>
            </a:r>
          </a:p>
          <a:p>
            <a:r>
              <a:rPr lang="en-US" sz="1200" b="0" i="0" kern="1200" dirty="0" smtClean="0">
                <a:solidFill>
                  <a:schemeClr val="tx1"/>
                </a:solidFill>
                <a:effectLst/>
                <a:latin typeface="+mn-lt"/>
                <a:ea typeface="+mn-ea"/>
                <a:cs typeface="+mn-cs"/>
              </a:rPr>
              <a:t>The image here outlines the phases of this investigation process.</a:t>
            </a:r>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16</a:t>
            </a:fld>
            <a:endParaRPr lang="en-IE"/>
          </a:p>
        </p:txBody>
      </p:sp>
    </p:spTree>
    <p:extLst>
      <p:ext uri="{BB962C8B-B14F-4D97-AF65-F5344CB8AC3E}">
        <p14:creationId xmlns:p14="http://schemas.microsoft.com/office/powerpoint/2010/main" val="587044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In 2006, the National Institute of Standards and Technology (NIST) released the special publication 800-86 Guide to Integrating Forensic Techniques into Incident Response</a:t>
            </a:r>
            <a:endParaRPr lang="en-IE" dirty="0" smtClean="0"/>
          </a:p>
          <a:p>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17</a:t>
            </a:fld>
            <a:endParaRPr lang="en-IE"/>
          </a:p>
        </p:txBody>
      </p:sp>
    </p:spTree>
    <p:extLst>
      <p:ext uri="{BB962C8B-B14F-4D97-AF65-F5344CB8AC3E}">
        <p14:creationId xmlns:p14="http://schemas.microsoft.com/office/powerpoint/2010/main" val="1225615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err="1" smtClean="0"/>
              <a:t>Heres</a:t>
            </a:r>
            <a:r>
              <a:rPr lang="en-IE" dirty="0" smtClean="0"/>
              <a:t> where</a:t>
            </a:r>
            <a:r>
              <a:rPr lang="en-IE" baseline="0" dirty="0" smtClean="0"/>
              <a:t> we, as a Malware Analyst, fit into the Incident Response action plan. </a:t>
            </a:r>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18</a:t>
            </a:fld>
            <a:endParaRPr lang="en-IE"/>
          </a:p>
        </p:txBody>
      </p:sp>
    </p:spTree>
    <p:extLst>
      <p:ext uri="{BB962C8B-B14F-4D97-AF65-F5344CB8AC3E}">
        <p14:creationId xmlns:p14="http://schemas.microsoft.com/office/powerpoint/2010/main" val="234841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Here we see the Methodology pyramid</a:t>
            </a:r>
            <a:r>
              <a:rPr lang="en-IE" baseline="0" dirty="0" smtClean="0"/>
              <a:t>, which shows, in order of increasing difficulty, the methods we deploy to analyse a piece of malware. </a:t>
            </a:r>
          </a:p>
          <a:p>
            <a:endParaRPr lang="en-IE" baseline="0" dirty="0" smtClean="0"/>
          </a:p>
          <a:p>
            <a:r>
              <a:rPr lang="en-IE" baseline="0" dirty="0" smtClean="0"/>
              <a:t>This is a very simplified version, in reality things are seldom so straight forward – we pivot on many points during the process to refocus our attention on the most useful pieces of information</a:t>
            </a:r>
          </a:p>
          <a:p>
            <a:endParaRPr lang="en-IE" baseline="0" dirty="0" smtClean="0"/>
          </a:p>
          <a:p>
            <a:r>
              <a:rPr lang="en-IE" baseline="0" dirty="0" smtClean="0"/>
              <a:t>For example, we may discover samples are benign, or perhaps reveal that a sample is in fact a dropper, continuing a secondary payload than warrants further examination, or perhaps is making listening for another internal infection that commands it. </a:t>
            </a:r>
          </a:p>
          <a:p>
            <a:endParaRPr lang="en-IE" dirty="0" smtClean="0"/>
          </a:p>
        </p:txBody>
      </p:sp>
      <p:sp>
        <p:nvSpPr>
          <p:cNvPr id="4" name="Slide Number Placeholder 3"/>
          <p:cNvSpPr>
            <a:spLocks noGrp="1"/>
          </p:cNvSpPr>
          <p:nvPr>
            <p:ph type="sldNum" sz="quarter" idx="10"/>
          </p:nvPr>
        </p:nvSpPr>
        <p:spPr/>
        <p:txBody>
          <a:bodyPr/>
          <a:lstStyle/>
          <a:p>
            <a:fld id="{6BB98AFB-CB0D-4DFE-87B9-B4B0D0DE73CD}" type="slidenum">
              <a:rPr lang="en-IE" smtClean="0"/>
              <a:t>19</a:t>
            </a:fld>
            <a:endParaRPr lang="en-IE"/>
          </a:p>
        </p:txBody>
      </p:sp>
    </p:spTree>
    <p:extLst>
      <p:ext uri="{BB962C8B-B14F-4D97-AF65-F5344CB8AC3E}">
        <p14:creationId xmlns:p14="http://schemas.microsoft.com/office/powerpoint/2010/main" val="2047924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Adam</a:t>
            </a:r>
            <a:r>
              <a:rPr lang="en-IE" baseline="0" dirty="0" smtClean="0"/>
              <a:t> Savage - </a:t>
            </a:r>
            <a:r>
              <a:rPr lang="en-IE" baseline="0" dirty="0" err="1" smtClean="0"/>
              <a:t>MythBusters</a:t>
            </a:r>
            <a:r>
              <a:rPr lang="en-IE" dirty="0" smtClean="0"/>
              <a:t/>
            </a:r>
            <a:br>
              <a:rPr lang="en-IE" dirty="0" smtClean="0"/>
            </a:br>
            <a:r>
              <a:rPr lang="en-IE" dirty="0" smtClean="0"/>
              <a:t/>
            </a:r>
            <a:br>
              <a:rPr lang="en-IE" dirty="0" smtClean="0"/>
            </a:br>
            <a:r>
              <a:rPr lang="en-IE" dirty="0" smtClean="0"/>
              <a:t/>
            </a:r>
            <a:br>
              <a:rPr lang="en-IE" dirty="0" smtClean="0"/>
            </a:br>
            <a:r>
              <a:rPr lang="en-IE" dirty="0" smtClean="0"/>
              <a:t>It is for this reason that taking notes is the single most important thing an analyst</a:t>
            </a:r>
            <a:r>
              <a:rPr lang="en-IE" baseline="0" dirty="0" smtClean="0"/>
              <a:t> can do. YOU may need to justify your pivoting from one piece of information to another, our you may need to return to a sample days or weeks after your initial investigations. </a:t>
            </a:r>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20</a:t>
            </a:fld>
            <a:endParaRPr lang="en-IE"/>
          </a:p>
        </p:txBody>
      </p:sp>
    </p:spTree>
    <p:extLst>
      <p:ext uri="{BB962C8B-B14F-4D97-AF65-F5344CB8AC3E}">
        <p14:creationId xmlns:p14="http://schemas.microsoft.com/office/powerpoint/2010/main" val="487377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 to Malware</a:t>
            </a:r>
          </a:p>
          <a:p>
            <a:r>
              <a:rPr lang="en-US" dirty="0" smtClean="0"/>
              <a:t>Lab setup</a:t>
            </a:r>
          </a:p>
          <a:p>
            <a:r>
              <a:rPr lang="en-US" dirty="0" smtClean="0"/>
              <a:t>Major Tools Used</a:t>
            </a:r>
          </a:p>
          <a:p>
            <a:r>
              <a:rPr lang="en-US" dirty="0" smtClean="0"/>
              <a:t>Methodology of a Malware Analyst</a:t>
            </a:r>
          </a:p>
          <a:p>
            <a:r>
              <a:rPr lang="en-US" dirty="0" smtClean="0"/>
              <a:t>Automated Analysis</a:t>
            </a:r>
          </a:p>
          <a:p>
            <a:r>
              <a:rPr lang="en-US" dirty="0" smtClean="0"/>
              <a:t>Static Analysis Basics</a:t>
            </a:r>
          </a:p>
          <a:p>
            <a:r>
              <a:rPr lang="en-US" dirty="0" smtClean="0"/>
              <a:t>Behavioural Analysis Basics</a:t>
            </a:r>
          </a:p>
          <a:p>
            <a:r>
              <a:rPr lang="en-US" dirty="0" smtClean="0"/>
              <a:t>Where to go from here</a:t>
            </a:r>
          </a:p>
          <a:p>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3</a:t>
            </a:fld>
            <a:endParaRPr lang="en-IE"/>
          </a:p>
        </p:txBody>
      </p:sp>
    </p:spTree>
    <p:extLst>
      <p:ext uri="{BB962C8B-B14F-4D97-AF65-F5344CB8AC3E}">
        <p14:creationId xmlns:p14="http://schemas.microsoft.com/office/powerpoint/2010/main" val="9722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IE" dirty="0" smtClean="0"/>
              <a:t/>
            </a:r>
            <a:br>
              <a:rPr lang="en-IE" dirty="0" smtClean="0"/>
            </a:br>
            <a:r>
              <a:rPr lang="en-IE" dirty="0" smtClean="0"/>
              <a:t>Get hashes of all images, files</a:t>
            </a:r>
          </a:p>
          <a:p>
            <a:pPr marL="628650" lvl="1" indent="-171450">
              <a:buFont typeface="Arial" panose="020B0604020202020204" pitchFamily="34" charset="0"/>
              <a:buChar char="•"/>
            </a:pPr>
            <a:r>
              <a:rPr lang="en-IE" dirty="0" smtClean="0"/>
              <a:t>Use as a label</a:t>
            </a:r>
          </a:p>
          <a:p>
            <a:pPr marL="628650" lvl="1" indent="-171450">
              <a:buFont typeface="Arial" panose="020B0604020202020204" pitchFamily="34" charset="0"/>
              <a:buChar char="•"/>
            </a:pPr>
            <a:r>
              <a:rPr lang="en-IE" dirty="0" smtClean="0"/>
              <a:t>Use</a:t>
            </a:r>
            <a:r>
              <a:rPr lang="en-IE" baseline="0" dirty="0" smtClean="0"/>
              <a:t> to ensure file are unchanged</a:t>
            </a:r>
          </a:p>
          <a:p>
            <a:pPr marL="628650" lvl="1" indent="-171450">
              <a:buFont typeface="Arial" panose="020B0604020202020204" pitchFamily="34" charset="0"/>
              <a:buChar char="•"/>
            </a:pPr>
            <a:r>
              <a:rPr lang="en-IE" baseline="0" dirty="0" smtClean="0"/>
              <a:t>Share with other researchers</a:t>
            </a:r>
            <a:endParaRPr lang="en-IE" dirty="0" smtClean="0"/>
          </a:p>
          <a:p>
            <a:pPr lvl="1"/>
            <a:r>
              <a:rPr lang="en-IE" dirty="0" smtClean="0"/>
              <a:t>Record all traffic</a:t>
            </a:r>
          </a:p>
          <a:p>
            <a:pPr lvl="1"/>
            <a:r>
              <a:rPr lang="en-IE" dirty="0" smtClean="0"/>
              <a:t>Compare registries before and after each activation</a:t>
            </a:r>
          </a:p>
          <a:p>
            <a:pPr lvl="1"/>
            <a:r>
              <a:rPr lang="en-IE" dirty="0" smtClean="0"/>
              <a:t>Only make single adjustments, incrementally to the environment,</a:t>
            </a:r>
            <a:r>
              <a:rPr lang="en-IE" baseline="0" dirty="0" smtClean="0"/>
              <a:t> record </a:t>
            </a:r>
            <a:r>
              <a:rPr lang="en-IE" baseline="0" dirty="0" err="1" smtClean="0"/>
              <a:t>whats</a:t>
            </a:r>
            <a:r>
              <a:rPr lang="en-IE" baseline="0" dirty="0" smtClean="0"/>
              <a:t> happening. </a:t>
            </a:r>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21</a:t>
            </a:fld>
            <a:endParaRPr lang="en-IE"/>
          </a:p>
        </p:txBody>
      </p:sp>
    </p:spTree>
    <p:extLst>
      <p:ext uri="{BB962C8B-B14F-4D97-AF65-F5344CB8AC3E}">
        <p14:creationId xmlns:p14="http://schemas.microsoft.com/office/powerpoint/2010/main" val="2945067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Automated Analysis:      Leverage existing external knowledge to identify whole or components</a:t>
            </a:r>
            <a:br>
              <a:rPr lang="en-IE" dirty="0" smtClean="0"/>
            </a:br>
            <a:endParaRPr lang="en-IE" dirty="0" smtClean="0"/>
          </a:p>
          <a:p>
            <a:r>
              <a:rPr lang="en-IE" dirty="0" smtClean="0"/>
              <a:t>Use Static analysis to “eyeball” malware while its inactive</a:t>
            </a:r>
            <a:br>
              <a:rPr lang="en-IE" dirty="0" smtClean="0"/>
            </a:br>
            <a:endParaRPr lang="en-IE" dirty="0" smtClean="0"/>
          </a:p>
          <a:p>
            <a:r>
              <a:rPr lang="en-IE" dirty="0" smtClean="0"/>
              <a:t>Behavioural / Dynamic Analysis Detonate, poke, or otherwise </a:t>
            </a:r>
          </a:p>
          <a:p>
            <a:endParaRPr lang="en-IE" dirty="0" smtClean="0"/>
          </a:p>
          <a:p>
            <a:r>
              <a:rPr lang="en-IE" dirty="0" smtClean="0"/>
              <a:t>All the time utilize the OODA loop:</a:t>
            </a:r>
          </a:p>
          <a:p>
            <a:pPr marL="171450" indent="-171450">
              <a:buFont typeface="Arial" panose="020B0604020202020204" pitchFamily="34" charset="0"/>
              <a:buChar char="•"/>
            </a:pPr>
            <a:r>
              <a:rPr lang="en-IE" baseline="0" dirty="0" smtClean="0"/>
              <a:t>Observe:   leverages situational awareness</a:t>
            </a:r>
          </a:p>
          <a:p>
            <a:pPr marL="171450" indent="-171450">
              <a:buFont typeface="Arial" panose="020B0604020202020204" pitchFamily="34" charset="0"/>
              <a:buChar char="•"/>
            </a:pPr>
            <a:r>
              <a:rPr lang="en-IE" baseline="0" dirty="0" smtClean="0"/>
              <a:t>Orient:  leverages situational understanding</a:t>
            </a:r>
          </a:p>
          <a:p>
            <a:pPr marL="171450" indent="-171450">
              <a:buFont typeface="Arial" panose="020B0604020202020204" pitchFamily="34" charset="0"/>
              <a:buChar char="•"/>
            </a:pPr>
            <a:r>
              <a:rPr lang="en-IE" baseline="0" dirty="0" smtClean="0"/>
              <a:t>Decide: situational judgement</a:t>
            </a:r>
          </a:p>
          <a:p>
            <a:pPr marL="171450" indent="-171450">
              <a:buFont typeface="Arial" panose="020B0604020202020204" pitchFamily="34" charset="0"/>
              <a:buChar char="•"/>
            </a:pPr>
            <a:r>
              <a:rPr lang="en-IE" baseline="0" dirty="0" smtClean="0"/>
              <a:t>Action: situational influence</a:t>
            </a:r>
          </a:p>
          <a:p>
            <a:r>
              <a:rPr lang="en-IE" baseline="0" dirty="0" smtClean="0"/>
              <a:t>	</a:t>
            </a:r>
            <a:endParaRPr lang="en-IE" dirty="0" smtClean="0"/>
          </a:p>
          <a:p>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22</a:t>
            </a:fld>
            <a:endParaRPr lang="en-IE"/>
          </a:p>
        </p:txBody>
      </p:sp>
    </p:spTree>
    <p:extLst>
      <p:ext uri="{BB962C8B-B14F-4D97-AF65-F5344CB8AC3E}">
        <p14:creationId xmlns:p14="http://schemas.microsoft.com/office/powerpoint/2010/main" val="2773580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Here we have a same I’m using from </a:t>
            </a:r>
            <a:r>
              <a:rPr lang="en-IE" dirty="0" err="1" smtClean="0"/>
              <a:t>JoeSandbox</a:t>
            </a:r>
            <a:r>
              <a:rPr lang="en-IE" dirty="0" smtClean="0"/>
              <a:t> at file-analyser.net</a:t>
            </a:r>
          </a:p>
          <a:p>
            <a:endParaRPr lang="en-IE" dirty="0" smtClean="0"/>
          </a:p>
          <a:p>
            <a:r>
              <a:rPr lang="en-IE" dirty="0" smtClean="0"/>
              <a:t>As you can see from the icons in</a:t>
            </a:r>
            <a:r>
              <a:rPr lang="en-IE" baseline="0" dirty="0" smtClean="0"/>
              <a:t> the top right it has specific, recorded attributes:</a:t>
            </a:r>
          </a:p>
          <a:p>
            <a:pPr marL="171450" indent="-171450">
              <a:buFont typeface="Arial" panose="020B0604020202020204" pitchFamily="34" charset="0"/>
              <a:buChar char="•"/>
            </a:pPr>
            <a:r>
              <a:rPr lang="en-IE" baseline="0" dirty="0" smtClean="0"/>
              <a:t>Its ransomware</a:t>
            </a:r>
          </a:p>
          <a:p>
            <a:pPr marL="171450" indent="-171450">
              <a:buFont typeface="Arial" panose="020B0604020202020204" pitchFamily="34" charset="0"/>
              <a:buChar char="•"/>
            </a:pPr>
            <a:r>
              <a:rPr lang="en-IE" baseline="0" dirty="0" smtClean="0"/>
              <a:t>Originates from a phishing attack</a:t>
            </a:r>
          </a:p>
          <a:p>
            <a:pPr marL="171450" indent="-171450">
              <a:buFont typeface="Arial" panose="020B0604020202020204" pitchFamily="34" charset="0"/>
              <a:buChar char="•"/>
            </a:pPr>
            <a:r>
              <a:rPr lang="en-IE" baseline="0" dirty="0" smtClean="0"/>
              <a:t>Has spyware functionality</a:t>
            </a:r>
          </a:p>
          <a:p>
            <a:pPr marL="171450" indent="-171450">
              <a:buFont typeface="Arial" panose="020B0604020202020204" pitchFamily="34" charset="0"/>
              <a:buChar char="•"/>
            </a:pPr>
            <a:r>
              <a:rPr lang="en-IE" baseline="0" dirty="0" smtClean="0"/>
              <a:t>Operates like a Trojan horse. </a:t>
            </a:r>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24</a:t>
            </a:fld>
            <a:endParaRPr lang="en-IE"/>
          </a:p>
        </p:txBody>
      </p:sp>
    </p:spTree>
    <p:extLst>
      <p:ext uri="{BB962C8B-B14F-4D97-AF65-F5344CB8AC3E}">
        <p14:creationId xmlns:p14="http://schemas.microsoft.com/office/powerpoint/2010/main" val="3679724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err="1" smtClean="0"/>
              <a:t>Heres</a:t>
            </a:r>
            <a:r>
              <a:rPr lang="en-IE" dirty="0" smtClean="0"/>
              <a:t> what it would look like if we fully broke it down ourselves,</a:t>
            </a:r>
            <a:r>
              <a:rPr lang="en-IE" baseline="0" dirty="0" smtClean="0"/>
              <a:t> and mapped out child processes </a:t>
            </a:r>
          </a:p>
          <a:p>
            <a:endParaRPr lang="en-IE" baseline="0" dirty="0" smtClean="0"/>
          </a:p>
          <a:p>
            <a:r>
              <a:rPr lang="en-IE" baseline="0" dirty="0" smtClean="0"/>
              <a:t>It spawns multiple cmd.exe instances that then start executing other functionality, like polling the host to confirm its characteristics, and pulling down appropriate malware from a hardcoded C2 server to action the ransomware functionality, listed here as having an IP of 176.32.xxx.xxx, apparently based in France. . </a:t>
            </a:r>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25</a:t>
            </a:fld>
            <a:endParaRPr lang="en-IE"/>
          </a:p>
        </p:txBody>
      </p:sp>
    </p:spTree>
    <p:extLst>
      <p:ext uri="{BB962C8B-B14F-4D97-AF65-F5344CB8AC3E}">
        <p14:creationId xmlns:p14="http://schemas.microsoft.com/office/powerpoint/2010/main" val="23593453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26</a:t>
            </a:fld>
            <a:endParaRPr lang="en-IE"/>
          </a:p>
        </p:txBody>
      </p:sp>
    </p:spTree>
    <p:extLst>
      <p:ext uri="{BB962C8B-B14F-4D97-AF65-F5344CB8AC3E}">
        <p14:creationId xmlns:p14="http://schemas.microsoft.com/office/powerpoint/2010/main" val="2400411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27</a:t>
            </a:fld>
            <a:endParaRPr lang="en-IE"/>
          </a:p>
        </p:txBody>
      </p:sp>
    </p:spTree>
    <p:extLst>
      <p:ext uri="{BB962C8B-B14F-4D97-AF65-F5344CB8AC3E}">
        <p14:creationId xmlns:p14="http://schemas.microsoft.com/office/powerpoint/2010/main" val="3976872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Sections of a PE file:</a:t>
            </a:r>
          </a:p>
          <a:p>
            <a:r>
              <a:rPr lang="en-IE" dirty="0" smtClean="0"/>
              <a:t>Series of headers… dos, file and optional (not optional)</a:t>
            </a:r>
          </a:p>
          <a:p>
            <a:r>
              <a:rPr lang="en-IE" dirty="0" smtClean="0"/>
              <a:t>.text :  code of the file</a:t>
            </a:r>
          </a:p>
          <a:p>
            <a:r>
              <a:rPr lang="en-IE" dirty="0" smtClean="0"/>
              <a:t>.</a:t>
            </a:r>
            <a:r>
              <a:rPr lang="en-IE" dirty="0" err="1" smtClean="0"/>
              <a:t>rdata</a:t>
            </a:r>
            <a:r>
              <a:rPr lang="en-IE" dirty="0" smtClean="0"/>
              <a:t> : read only data</a:t>
            </a:r>
          </a:p>
          <a:p>
            <a:r>
              <a:rPr lang="en-IE" dirty="0" smtClean="0"/>
              <a:t>.data. : other data </a:t>
            </a:r>
          </a:p>
          <a:p>
            <a:r>
              <a:rPr lang="en-IE" dirty="0" smtClean="0"/>
              <a:t>.</a:t>
            </a:r>
            <a:r>
              <a:rPr lang="en-IE" dirty="0" err="1" smtClean="0"/>
              <a:t>resrc</a:t>
            </a:r>
            <a:r>
              <a:rPr lang="en-IE" dirty="0" smtClean="0"/>
              <a:t>: resources like icons,</a:t>
            </a:r>
            <a:r>
              <a:rPr lang="en-IE" baseline="0" dirty="0" smtClean="0"/>
              <a:t> images, menus and so on</a:t>
            </a:r>
            <a:endParaRPr lang="en-IE" dirty="0" smtClean="0"/>
          </a:p>
          <a:p>
            <a:r>
              <a:rPr lang="en-IE" dirty="0" err="1" smtClean="0"/>
              <a:t>Reloc</a:t>
            </a:r>
            <a:r>
              <a:rPr lang="en-IE" dirty="0" smtClean="0"/>
              <a:t>: </a:t>
            </a:r>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28</a:t>
            </a:fld>
            <a:endParaRPr lang="en-IE"/>
          </a:p>
        </p:txBody>
      </p:sp>
    </p:spTree>
    <p:extLst>
      <p:ext uri="{BB962C8B-B14F-4D97-AF65-F5344CB8AC3E}">
        <p14:creationId xmlns:p14="http://schemas.microsoft.com/office/powerpoint/2010/main" val="3231024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29</a:t>
            </a:fld>
            <a:endParaRPr lang="en-IE"/>
          </a:p>
        </p:txBody>
      </p:sp>
    </p:spTree>
    <p:extLst>
      <p:ext uri="{BB962C8B-B14F-4D97-AF65-F5344CB8AC3E}">
        <p14:creationId xmlns:p14="http://schemas.microsoft.com/office/powerpoint/2010/main" val="3511232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Further along in the menu items we can get:</a:t>
            </a:r>
          </a:p>
          <a:p>
            <a:pPr marL="171450" indent="-171450">
              <a:buFont typeface="Arial" panose="020B0604020202020204" pitchFamily="34" charset="0"/>
              <a:buChar char="•"/>
            </a:pPr>
            <a:r>
              <a:rPr lang="en-IE" dirty="0" smtClean="0"/>
              <a:t>File hashes</a:t>
            </a:r>
          </a:p>
          <a:p>
            <a:pPr marL="171450" indent="-171450">
              <a:buFont typeface="Arial" panose="020B0604020202020204" pitchFamily="34" charset="0"/>
              <a:buChar char="•"/>
            </a:pPr>
            <a:r>
              <a:rPr lang="en-IE" dirty="0" smtClean="0"/>
              <a:t>Submission dates to see if its been around</a:t>
            </a:r>
            <a:r>
              <a:rPr lang="en-IE" baseline="0" dirty="0" smtClean="0"/>
              <a:t> for a while, or has this </a:t>
            </a:r>
            <a:r>
              <a:rPr lang="en-IE" baseline="0" dirty="0" err="1" smtClean="0"/>
              <a:t>possibley</a:t>
            </a:r>
            <a:r>
              <a:rPr lang="en-IE" baseline="0" dirty="0" smtClean="0"/>
              <a:t> been modified or targeted specifically towards you</a:t>
            </a:r>
          </a:p>
          <a:p>
            <a:pPr marL="171450" indent="-171450">
              <a:buFont typeface="Arial" panose="020B0604020202020204" pitchFamily="34" charset="0"/>
              <a:buChar char="•"/>
            </a:pPr>
            <a:r>
              <a:rPr lang="en-IE" baseline="0" dirty="0" smtClean="0"/>
              <a:t>All it takes is one byte to alter the hash value, but you can compare and contrast section hashes also. </a:t>
            </a:r>
          </a:p>
          <a:p>
            <a:pPr marL="171450" indent="-171450">
              <a:buFont typeface="Arial" panose="020B0604020202020204" pitchFamily="34" charset="0"/>
              <a:buChar char="•"/>
            </a:pPr>
            <a:r>
              <a:rPr lang="en-IE" baseline="0" dirty="0" smtClean="0"/>
              <a:t>We have a comments section where someone advising that it might disable volume shadow copy backup</a:t>
            </a:r>
          </a:p>
          <a:p>
            <a:pPr marL="171450" indent="-171450">
              <a:buFont typeface="Arial" panose="020B0604020202020204" pitchFamily="34" charset="0"/>
              <a:buChar char="•"/>
            </a:pPr>
            <a:r>
              <a:rPr lang="en-IE" baseline="0" dirty="0" smtClean="0"/>
              <a:t>Finally we have behavioural information, in this case networking info, hardcoded IP address performing a get request. </a:t>
            </a:r>
          </a:p>
          <a:p>
            <a:pPr marL="171450" indent="-171450">
              <a:buFont typeface="Arial" panose="020B0604020202020204" pitchFamily="34" charset="0"/>
              <a:buChar char="•"/>
            </a:pPr>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30</a:t>
            </a:fld>
            <a:endParaRPr lang="en-IE"/>
          </a:p>
        </p:txBody>
      </p:sp>
    </p:spTree>
    <p:extLst>
      <p:ext uri="{BB962C8B-B14F-4D97-AF65-F5344CB8AC3E}">
        <p14:creationId xmlns:p14="http://schemas.microsoft.com/office/powerpoint/2010/main" val="32256475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Packing is a technique originally used for lowering footprint</a:t>
            </a:r>
            <a:r>
              <a:rPr lang="en-IE" baseline="0" dirty="0" smtClean="0"/>
              <a:t> for files on HDD</a:t>
            </a:r>
          </a:p>
          <a:p>
            <a:endParaRPr lang="en-IE" baseline="0" dirty="0" smtClean="0"/>
          </a:p>
          <a:p>
            <a:r>
              <a:rPr lang="en-IE" baseline="0" dirty="0" smtClean="0"/>
              <a:t>Now used to try and obfuscate file code that could be detected as signatures, </a:t>
            </a:r>
          </a:p>
          <a:p>
            <a:endParaRPr lang="en-IE" baseline="0" dirty="0" smtClean="0"/>
          </a:p>
          <a:p>
            <a:r>
              <a:rPr lang="en-IE" baseline="0" dirty="0" smtClean="0"/>
              <a:t>File A is put into a function by a packer, like </a:t>
            </a:r>
            <a:r>
              <a:rPr lang="en-IE" baseline="0" dirty="0" err="1" smtClean="0"/>
              <a:t>upx</a:t>
            </a:r>
            <a:r>
              <a:rPr lang="en-IE" baseline="0" dirty="0" smtClean="0"/>
              <a:t>, and a wrapper is put around it. . .  </a:t>
            </a:r>
          </a:p>
          <a:p>
            <a:r>
              <a:rPr lang="en-IE" baseline="0" dirty="0" smtClean="0"/>
              <a:t>Later allowing files be unpacked during runtime into memory before execution</a:t>
            </a:r>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33</a:t>
            </a:fld>
            <a:endParaRPr lang="en-IE"/>
          </a:p>
        </p:txBody>
      </p:sp>
    </p:spTree>
    <p:extLst>
      <p:ext uri="{BB962C8B-B14F-4D97-AF65-F5344CB8AC3E}">
        <p14:creationId xmlns:p14="http://schemas.microsoft.com/office/powerpoint/2010/main" val="44065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IE" dirty="0" smtClean="0"/>
              <a:t>Here we have some basic</a:t>
            </a:r>
            <a:r>
              <a:rPr lang="en-IE" baseline="0" dirty="0" smtClean="0"/>
              <a:t> description of malware from Wikipedia </a:t>
            </a:r>
            <a:r>
              <a:rPr lang="en-IE" baseline="0" dirty="0" err="1" smtClean="0"/>
              <a:t>etc</a:t>
            </a:r>
            <a:r>
              <a:rPr lang="en-IE" baseline="0" dirty="0" smtClean="0"/>
              <a:t/>
            </a:r>
            <a:br>
              <a:rPr lang="en-IE" baseline="0" dirty="0" smtClean="0"/>
            </a:br>
            <a:r>
              <a:rPr lang="en-IE" baseline="0" dirty="0" smtClean="0"/>
              <a:t/>
            </a:r>
            <a:br>
              <a:rPr lang="en-IE" baseline="0" dirty="0" smtClean="0"/>
            </a:br>
            <a:r>
              <a:rPr lang="en-US" dirty="0" smtClean="0"/>
              <a:t>Multibillion dollar industry leveraging: poor code, poor implementation but most importantly poor education</a:t>
            </a:r>
            <a:br>
              <a:rPr lang="en-US" dirty="0" smtClean="0"/>
            </a:br>
            <a:endParaRPr lang="en-US" dirty="0" smtClean="0"/>
          </a:p>
          <a:p>
            <a:pPr lvl="1"/>
            <a:r>
              <a:rPr lang="en-US" dirty="0" smtClean="0"/>
              <a:t>The democratization of crime: </a:t>
            </a:r>
          </a:p>
          <a:p>
            <a:pPr lvl="2"/>
            <a:r>
              <a:rPr lang="en-US" dirty="0" smtClean="0"/>
              <a:t>Anyone -  reduction of barriers to entry</a:t>
            </a:r>
          </a:p>
          <a:p>
            <a:pPr lvl="2"/>
            <a:r>
              <a:rPr lang="en-US" dirty="0" smtClean="0"/>
              <a:t>Anywhere – no geographical boundaries</a:t>
            </a:r>
          </a:p>
          <a:p>
            <a:pPr lvl="2"/>
            <a:r>
              <a:rPr lang="en-US" dirty="0" smtClean="0"/>
              <a:t>Any time – like landmines, you can “set and forget”</a:t>
            </a:r>
          </a:p>
          <a:p>
            <a:pPr marL="594360" lvl="2" indent="0">
              <a:buNone/>
            </a:pPr>
            <a:endParaRPr lang="en-US" dirty="0" smtClean="0"/>
          </a:p>
          <a:p>
            <a:pPr lvl="1"/>
            <a:r>
              <a:rPr lang="en-US" dirty="0" smtClean="0"/>
              <a:t>Software as a Service</a:t>
            </a:r>
          </a:p>
          <a:p>
            <a:pPr lvl="2"/>
            <a:r>
              <a:rPr lang="en-US" dirty="0" smtClean="0"/>
              <a:t>Cheaper </a:t>
            </a:r>
          </a:p>
          <a:p>
            <a:pPr lvl="2"/>
            <a:r>
              <a:rPr lang="en-US" dirty="0" smtClean="0"/>
              <a:t>Modular</a:t>
            </a:r>
          </a:p>
          <a:p>
            <a:pPr lvl="2"/>
            <a:r>
              <a:rPr lang="en-US" dirty="0" smtClean="0"/>
              <a:t>Helpdesk</a:t>
            </a:r>
            <a:br>
              <a:rPr lang="en-US" dirty="0" smtClean="0"/>
            </a:br>
            <a:endParaRPr lang="en-US" dirty="0" smtClean="0"/>
          </a:p>
          <a:p>
            <a:pPr lvl="1"/>
            <a:r>
              <a:rPr lang="en-US" dirty="0" smtClean="0"/>
              <a:t>Job security </a:t>
            </a:r>
            <a:r>
              <a:rPr lang="en-US" dirty="0" smtClean="0">
                <a:sym typeface="Wingdings" panose="05000000000000000000" pitchFamily="2" charset="2"/>
              </a:rPr>
              <a:t></a:t>
            </a:r>
          </a:p>
          <a:p>
            <a:pPr lvl="2"/>
            <a:r>
              <a:rPr lang="en-US" dirty="0" smtClean="0">
                <a:sym typeface="Wingdings" panose="05000000000000000000" pitchFamily="2" charset="2"/>
              </a:rPr>
              <a:t>Fighting malware is currently a ZERO unemployment industry</a:t>
            </a:r>
            <a:endParaRPr lang="en-US" dirty="0" smtClean="0"/>
          </a:p>
          <a:p>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4</a:t>
            </a:fld>
            <a:endParaRPr lang="en-IE"/>
          </a:p>
        </p:txBody>
      </p:sp>
    </p:spTree>
    <p:extLst>
      <p:ext uri="{BB962C8B-B14F-4D97-AF65-F5344CB8AC3E}">
        <p14:creationId xmlns:p14="http://schemas.microsoft.com/office/powerpoint/2010/main" val="2713528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Sections of a PE file:</a:t>
            </a:r>
          </a:p>
          <a:p>
            <a:r>
              <a:rPr lang="en-IE" dirty="0" smtClean="0"/>
              <a:t>Series of headers… dos, file and optional (not optional)</a:t>
            </a:r>
          </a:p>
          <a:p>
            <a:r>
              <a:rPr lang="en-IE" dirty="0" smtClean="0"/>
              <a:t>.text :  code of the file</a:t>
            </a:r>
          </a:p>
          <a:p>
            <a:r>
              <a:rPr lang="en-IE" dirty="0" smtClean="0"/>
              <a:t>.</a:t>
            </a:r>
            <a:r>
              <a:rPr lang="en-IE" dirty="0" err="1" smtClean="0"/>
              <a:t>rdata</a:t>
            </a:r>
            <a:r>
              <a:rPr lang="en-IE" dirty="0" smtClean="0"/>
              <a:t> : read only data</a:t>
            </a:r>
          </a:p>
          <a:p>
            <a:r>
              <a:rPr lang="en-IE" dirty="0" smtClean="0"/>
              <a:t>.data. : other data </a:t>
            </a:r>
          </a:p>
          <a:p>
            <a:r>
              <a:rPr lang="en-IE" dirty="0" smtClean="0"/>
              <a:t>.</a:t>
            </a:r>
            <a:r>
              <a:rPr lang="en-IE" dirty="0" err="1" smtClean="0"/>
              <a:t>resrc</a:t>
            </a:r>
            <a:r>
              <a:rPr lang="en-IE" dirty="0" smtClean="0"/>
              <a:t>: resources like icons,</a:t>
            </a:r>
            <a:r>
              <a:rPr lang="en-IE" baseline="0" dirty="0" smtClean="0"/>
              <a:t> images, menus and so on</a:t>
            </a:r>
            <a:endParaRPr lang="en-IE" dirty="0" smtClean="0"/>
          </a:p>
          <a:p>
            <a:r>
              <a:rPr lang="en-IE" dirty="0" err="1" smtClean="0"/>
              <a:t>Reloc</a:t>
            </a:r>
            <a:r>
              <a:rPr lang="en-IE" dirty="0" smtClean="0"/>
              <a:t>: </a:t>
            </a:r>
          </a:p>
          <a:p>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34</a:t>
            </a:fld>
            <a:endParaRPr lang="en-IE"/>
          </a:p>
        </p:txBody>
      </p:sp>
    </p:spTree>
    <p:extLst>
      <p:ext uri="{BB962C8B-B14F-4D97-AF65-F5344CB8AC3E}">
        <p14:creationId xmlns:p14="http://schemas.microsoft.com/office/powerpoint/2010/main" val="1058364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Packing is a technique originally used for lowering footprint</a:t>
            </a:r>
            <a:r>
              <a:rPr lang="en-IE" baseline="0" dirty="0" smtClean="0"/>
              <a:t> for files on HDD</a:t>
            </a:r>
          </a:p>
          <a:p>
            <a:endParaRPr lang="en-IE" baseline="0" dirty="0" smtClean="0"/>
          </a:p>
          <a:p>
            <a:r>
              <a:rPr lang="en-IE" baseline="0" dirty="0" smtClean="0"/>
              <a:t>Now used to try and obfuscate file code that could be detected as signatures, </a:t>
            </a:r>
          </a:p>
          <a:p>
            <a:endParaRPr lang="en-IE" baseline="0" dirty="0" smtClean="0"/>
          </a:p>
          <a:p>
            <a:r>
              <a:rPr lang="en-IE" baseline="0" dirty="0" smtClean="0"/>
              <a:t>File A is put into a function by a packer, like </a:t>
            </a:r>
            <a:r>
              <a:rPr lang="en-IE" baseline="0" dirty="0" err="1" smtClean="0"/>
              <a:t>upx</a:t>
            </a:r>
            <a:r>
              <a:rPr lang="en-IE" baseline="0" dirty="0" smtClean="0"/>
              <a:t>, and a wrapper is put around it. . .  </a:t>
            </a:r>
          </a:p>
          <a:p>
            <a:r>
              <a:rPr lang="en-IE" baseline="0" dirty="0" smtClean="0"/>
              <a:t>Later allowing files be unpacked during runtime into memory before execution</a:t>
            </a:r>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35</a:t>
            </a:fld>
            <a:endParaRPr lang="en-IE"/>
          </a:p>
        </p:txBody>
      </p:sp>
    </p:spTree>
    <p:extLst>
      <p:ext uri="{BB962C8B-B14F-4D97-AF65-F5344CB8AC3E}">
        <p14:creationId xmlns:p14="http://schemas.microsoft.com/office/powerpoint/2010/main" val="45340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Google how to unpack it </a:t>
            </a:r>
            <a:r>
              <a:rPr lang="en-US" dirty="0" smtClean="0">
                <a:sym typeface="Wingdings" panose="05000000000000000000" pitchFamily="2" charset="2"/>
              </a:rPr>
              <a:t> </a:t>
            </a:r>
          </a:p>
          <a:p>
            <a:r>
              <a:rPr lang="en-US" dirty="0" smtClean="0">
                <a:sym typeface="Wingdings" panose="05000000000000000000" pitchFamily="2" charset="2"/>
              </a:rPr>
              <a:t>Ensure that you’re not changing the ORIGINAL sample.. </a:t>
            </a:r>
          </a:p>
          <a:p>
            <a:pPr lvl="1"/>
            <a:r>
              <a:rPr lang="en-US" dirty="0" smtClean="0">
                <a:sym typeface="Wingdings" panose="05000000000000000000" pitchFamily="2" charset="2"/>
              </a:rPr>
              <a:t>Remember to check those </a:t>
            </a:r>
            <a:r>
              <a:rPr lang="en-US" dirty="0" err="1" smtClean="0">
                <a:sym typeface="Wingdings" panose="05000000000000000000" pitchFamily="2" charset="2"/>
              </a:rPr>
              <a:t>hashs</a:t>
            </a:r>
            <a:r>
              <a:rPr lang="en-US" dirty="0" smtClean="0">
                <a:sym typeface="Wingdings" panose="05000000000000000000" pitchFamily="2" charset="2"/>
              </a:rPr>
              <a:t> if you’ll</a:t>
            </a:r>
            <a:r>
              <a:rPr lang="en-US" dirty="0" smtClean="0"/>
              <a:t> </a:t>
            </a:r>
          </a:p>
        </p:txBody>
      </p:sp>
      <p:sp>
        <p:nvSpPr>
          <p:cNvPr id="4" name="Slide Number Placeholder 3"/>
          <p:cNvSpPr>
            <a:spLocks noGrp="1"/>
          </p:cNvSpPr>
          <p:nvPr>
            <p:ph type="sldNum" sz="quarter" idx="10"/>
          </p:nvPr>
        </p:nvSpPr>
        <p:spPr/>
        <p:txBody>
          <a:bodyPr/>
          <a:lstStyle/>
          <a:p>
            <a:fld id="{6BB98AFB-CB0D-4DFE-87B9-B4B0D0DE73CD}" type="slidenum">
              <a:rPr lang="en-IE" smtClean="0"/>
              <a:t>36</a:t>
            </a:fld>
            <a:endParaRPr lang="en-IE"/>
          </a:p>
        </p:txBody>
      </p:sp>
    </p:spTree>
    <p:extLst>
      <p:ext uri="{BB962C8B-B14F-4D97-AF65-F5344CB8AC3E}">
        <p14:creationId xmlns:p14="http://schemas.microsoft.com/office/powerpoint/2010/main" val="1265074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Google</a:t>
            </a:r>
          </a:p>
        </p:txBody>
      </p:sp>
      <p:sp>
        <p:nvSpPr>
          <p:cNvPr id="4" name="Slide Number Placeholder 3"/>
          <p:cNvSpPr>
            <a:spLocks noGrp="1"/>
          </p:cNvSpPr>
          <p:nvPr>
            <p:ph type="sldNum" sz="quarter" idx="10"/>
          </p:nvPr>
        </p:nvSpPr>
        <p:spPr/>
        <p:txBody>
          <a:bodyPr/>
          <a:lstStyle/>
          <a:p>
            <a:fld id="{6BB98AFB-CB0D-4DFE-87B9-B4B0D0DE73CD}" type="slidenum">
              <a:rPr lang="en-IE" smtClean="0"/>
              <a:t>37</a:t>
            </a:fld>
            <a:endParaRPr lang="en-IE"/>
          </a:p>
        </p:txBody>
      </p:sp>
    </p:spTree>
    <p:extLst>
      <p:ext uri="{BB962C8B-B14F-4D97-AF65-F5344CB8AC3E}">
        <p14:creationId xmlns:p14="http://schemas.microsoft.com/office/powerpoint/2010/main" val="3691876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 </a:t>
            </a:r>
            <a:r>
              <a:rPr lang="en-US" sz="1200" b="0" i="1" u="none" strike="noStrike" kern="1200" baseline="0" dirty="0" smtClean="0">
                <a:solidFill>
                  <a:schemeClr val="tx1"/>
                </a:solidFill>
                <a:latin typeface="+mn-lt"/>
                <a:ea typeface="+mn-ea"/>
                <a:cs typeface="+mn-cs"/>
              </a:rPr>
              <a:t>string </a:t>
            </a:r>
            <a:r>
              <a:rPr lang="en-US" sz="1200" b="0" i="0" u="none" strike="noStrike" kern="1200" baseline="0" dirty="0" smtClean="0">
                <a:solidFill>
                  <a:schemeClr val="tx1"/>
                </a:solidFill>
                <a:latin typeface="+mn-lt"/>
                <a:ea typeface="+mn-ea"/>
                <a:cs typeface="+mn-cs"/>
              </a:rPr>
              <a:t>in a program is a sequence of characters such as “the.” A program</a:t>
            </a:r>
          </a:p>
          <a:p>
            <a:r>
              <a:rPr lang="en-US" sz="1200" b="0" i="0" u="none" strike="noStrike" kern="1200" baseline="0" dirty="0" smtClean="0">
                <a:solidFill>
                  <a:schemeClr val="tx1"/>
                </a:solidFill>
                <a:latin typeface="+mn-lt"/>
                <a:ea typeface="+mn-ea"/>
                <a:cs typeface="+mn-cs"/>
              </a:rPr>
              <a:t>contains strings if it prints a message, connects to a URL, or copies a file to a</a:t>
            </a:r>
          </a:p>
          <a:p>
            <a:r>
              <a:rPr lang="en-IE" sz="1200" b="0" i="0" u="none" strike="noStrike" kern="1200" baseline="0" dirty="0" smtClean="0">
                <a:solidFill>
                  <a:schemeClr val="tx1"/>
                </a:solidFill>
                <a:latin typeface="+mn-lt"/>
                <a:ea typeface="+mn-ea"/>
                <a:cs typeface="+mn-cs"/>
              </a:rPr>
              <a:t>specific location.</a:t>
            </a:r>
          </a:p>
          <a:p>
            <a:endParaRPr lang="en-IE" sz="1200" b="0" i="0" u="none" strike="noStrike" kern="1200" baseline="0" dirty="0" smtClean="0">
              <a:solidFill>
                <a:schemeClr val="tx1"/>
              </a:solidFill>
              <a:latin typeface="+mn-lt"/>
              <a:ea typeface="+mn-ea"/>
              <a:cs typeface="+mn-cs"/>
            </a:endParaRPr>
          </a:p>
          <a:p>
            <a:r>
              <a:rPr lang="en-IE" sz="1200" b="0" i="0" u="none" strike="noStrike" kern="1200" baseline="0" dirty="0" err="1" smtClean="0">
                <a:solidFill>
                  <a:schemeClr val="tx1"/>
                </a:solidFill>
                <a:latin typeface="+mn-lt"/>
                <a:ea typeface="+mn-ea"/>
                <a:cs typeface="+mn-cs"/>
              </a:rPr>
              <a:t>Heres</a:t>
            </a:r>
            <a:r>
              <a:rPr lang="en-IE" sz="1200" b="0" i="0" u="none" strike="noStrike" kern="1200" baseline="0" dirty="0" smtClean="0">
                <a:solidFill>
                  <a:schemeClr val="tx1"/>
                </a:solidFill>
                <a:latin typeface="+mn-lt"/>
                <a:ea typeface="+mn-ea"/>
                <a:cs typeface="+mn-cs"/>
              </a:rPr>
              <a:t> the example of sample2 – packed </a:t>
            </a:r>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38</a:t>
            </a:fld>
            <a:endParaRPr lang="en-IE"/>
          </a:p>
        </p:txBody>
      </p:sp>
    </p:spTree>
    <p:extLst>
      <p:ext uri="{BB962C8B-B14F-4D97-AF65-F5344CB8AC3E}">
        <p14:creationId xmlns:p14="http://schemas.microsoft.com/office/powerpoint/2010/main" val="39722375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err="1" smtClean="0"/>
              <a:t>Whats</a:t>
            </a:r>
            <a:r>
              <a:rPr lang="en-IE" baseline="0" dirty="0" smtClean="0"/>
              <a:t> a </a:t>
            </a:r>
            <a:r>
              <a:rPr lang="en-IE" baseline="0" dirty="0" err="1" smtClean="0"/>
              <a:t>mutex</a:t>
            </a:r>
            <a:r>
              <a:rPr lang="en-IE" baseline="0" dirty="0" smtClean="0"/>
              <a:t>? </a:t>
            </a:r>
            <a:r>
              <a:rPr lang="en-IE" baseline="0" dirty="0" err="1" smtClean="0"/>
              <a:t>Mutex</a:t>
            </a:r>
            <a:r>
              <a:rPr lang="en-IE" baseline="0" dirty="0" smtClean="0"/>
              <a:t> or mutant is a method of synchronising access to a resources, </a:t>
            </a:r>
          </a:p>
          <a:p>
            <a:endParaRPr lang="en-IE" baseline="0" dirty="0" smtClean="0"/>
          </a:p>
          <a:p>
            <a:r>
              <a:rPr lang="en-IE" baseline="0" dirty="0" smtClean="0"/>
              <a:t>Akin to the “talking stick” or </a:t>
            </a:r>
            <a:r>
              <a:rPr lang="en-IE" baseline="0" dirty="0" err="1" smtClean="0"/>
              <a:t>roundrobin</a:t>
            </a:r>
            <a:r>
              <a:rPr lang="en-IE" baseline="0" dirty="0" smtClean="0"/>
              <a:t> networking diagram of token ring</a:t>
            </a:r>
          </a:p>
          <a:p>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39</a:t>
            </a:fld>
            <a:endParaRPr lang="en-IE"/>
          </a:p>
        </p:txBody>
      </p:sp>
    </p:spTree>
    <p:extLst>
      <p:ext uri="{BB962C8B-B14F-4D97-AF65-F5344CB8AC3E}">
        <p14:creationId xmlns:p14="http://schemas.microsoft.com/office/powerpoint/2010/main" val="2997872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Sure, manual is so passé</a:t>
            </a:r>
            <a:r>
              <a:rPr lang="en-IE" baseline="0" dirty="0" smtClean="0"/>
              <a:t> but it gets the job done and its important that you are comfortable with multiple tools </a:t>
            </a:r>
          </a:p>
          <a:p>
            <a:endParaRPr lang="en-IE" baseline="0" dirty="0" smtClean="0"/>
          </a:p>
          <a:p>
            <a:r>
              <a:rPr lang="en-IE" baseline="0" dirty="0" smtClean="0"/>
              <a:t>Some tools will me more successful at some jobs than others. </a:t>
            </a:r>
          </a:p>
          <a:p>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40</a:t>
            </a:fld>
            <a:endParaRPr lang="en-IE"/>
          </a:p>
        </p:txBody>
      </p:sp>
    </p:spTree>
    <p:extLst>
      <p:ext uri="{BB962C8B-B14F-4D97-AF65-F5344CB8AC3E}">
        <p14:creationId xmlns:p14="http://schemas.microsoft.com/office/powerpoint/2010/main" val="8170302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After unpacking, we look at the imports sections and the strings. </a:t>
            </a:r>
          </a:p>
          <a:p>
            <a:r>
              <a:rPr lang="en-US" sz="1200" b="0" i="0" u="none" strike="noStrike" kern="1200" baseline="0" dirty="0" smtClean="0">
                <a:solidFill>
                  <a:schemeClr val="tx1"/>
                </a:solidFill>
                <a:latin typeface="+mn-lt"/>
                <a:ea typeface="+mn-ea"/>
                <a:cs typeface="+mn-cs"/>
              </a:rPr>
              <a:t>The</a:t>
            </a:r>
          </a:p>
          <a:p>
            <a:r>
              <a:rPr lang="en-US" sz="1200" b="0" i="0" u="none" strike="noStrike" kern="1200" baseline="0" dirty="0" smtClean="0">
                <a:solidFill>
                  <a:schemeClr val="tx1"/>
                </a:solidFill>
                <a:latin typeface="+mn-lt"/>
                <a:ea typeface="+mn-ea"/>
                <a:cs typeface="+mn-cs"/>
              </a:rPr>
              <a:t>imports from </a:t>
            </a:r>
            <a:r>
              <a:rPr lang="en-US" sz="1200" b="0" i="1" u="none" strike="noStrike" kern="1200" baseline="0" dirty="0" smtClean="0">
                <a:solidFill>
                  <a:schemeClr val="tx1"/>
                </a:solidFill>
                <a:latin typeface="+mn-lt"/>
                <a:ea typeface="+mn-ea"/>
                <a:cs typeface="+mn-cs"/>
              </a:rPr>
              <a:t>kernel32.dll </a:t>
            </a:r>
            <a:r>
              <a:rPr lang="en-US" sz="1200" b="0" i="0" u="none" strike="noStrike" kern="1200" baseline="0" dirty="0" smtClean="0">
                <a:solidFill>
                  <a:schemeClr val="tx1"/>
                </a:solidFill>
                <a:latin typeface="+mn-lt"/>
                <a:ea typeface="+mn-ea"/>
                <a:cs typeface="+mn-cs"/>
              </a:rPr>
              <a:t>and </a:t>
            </a:r>
            <a:r>
              <a:rPr lang="en-US" sz="1200" b="0" i="1" u="none" strike="noStrike" kern="1200" baseline="0" dirty="0" smtClean="0">
                <a:solidFill>
                  <a:schemeClr val="tx1"/>
                </a:solidFill>
                <a:latin typeface="+mn-lt"/>
                <a:ea typeface="+mn-ea"/>
                <a:cs typeface="+mn-cs"/>
              </a:rPr>
              <a:t>msvcrt.dll </a:t>
            </a:r>
            <a:r>
              <a:rPr lang="en-US" sz="1200" b="0" i="0" u="none" strike="noStrike" kern="1200" baseline="0" dirty="0" smtClean="0">
                <a:solidFill>
                  <a:schemeClr val="tx1"/>
                </a:solidFill>
                <a:latin typeface="+mn-lt"/>
                <a:ea typeface="+mn-ea"/>
                <a:cs typeface="+mn-cs"/>
              </a:rPr>
              <a:t>are imported by nearly every program,</a:t>
            </a:r>
          </a:p>
          <a:p>
            <a:r>
              <a:rPr lang="en-US" sz="1200" b="0" i="0" u="none" strike="noStrike" kern="1200" baseline="0" dirty="0" smtClean="0">
                <a:solidFill>
                  <a:schemeClr val="tx1"/>
                </a:solidFill>
                <a:latin typeface="+mn-lt"/>
                <a:ea typeface="+mn-ea"/>
                <a:cs typeface="+mn-cs"/>
              </a:rPr>
              <a:t>so they tell us little about this specific program. The imports from </a:t>
            </a:r>
            <a:r>
              <a:rPr lang="en-US" sz="1200" b="0" i="1" u="none" strike="noStrike" kern="1200" baseline="0" dirty="0" smtClean="0">
                <a:solidFill>
                  <a:schemeClr val="tx1"/>
                </a:solidFill>
                <a:latin typeface="+mn-lt"/>
                <a:ea typeface="+mn-ea"/>
                <a:cs typeface="+mn-cs"/>
              </a:rPr>
              <a:t>wininet.dll</a:t>
            </a:r>
          </a:p>
          <a:p>
            <a:r>
              <a:rPr lang="en-US" sz="1200" b="0" i="0" u="none" strike="noStrike" kern="1200" baseline="0" dirty="0" smtClean="0">
                <a:solidFill>
                  <a:schemeClr val="tx1"/>
                </a:solidFill>
                <a:latin typeface="+mn-lt"/>
                <a:ea typeface="+mn-ea"/>
                <a:cs typeface="+mn-cs"/>
              </a:rPr>
              <a:t>tell us that this code connects to the Internet (</a:t>
            </a:r>
            <a:r>
              <a:rPr lang="en-US" sz="1200" b="0" i="0" u="none" strike="noStrike" kern="1200" baseline="0" dirty="0" err="1" smtClean="0">
                <a:solidFill>
                  <a:schemeClr val="tx1"/>
                </a:solidFill>
                <a:latin typeface="+mn-lt"/>
                <a:ea typeface="+mn-ea"/>
                <a:cs typeface="+mn-cs"/>
              </a:rPr>
              <a:t>InternetOpen</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InternetOpenURL</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and the import from </a:t>
            </a:r>
            <a:r>
              <a:rPr lang="en-US" sz="1200" b="0" i="1" u="none" strike="noStrike" kern="1200" baseline="0" dirty="0" smtClean="0">
                <a:solidFill>
                  <a:schemeClr val="tx1"/>
                </a:solidFill>
                <a:latin typeface="+mn-lt"/>
                <a:ea typeface="+mn-ea"/>
                <a:cs typeface="+mn-cs"/>
              </a:rPr>
              <a:t>advapi32.dll </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CreateService</a:t>
            </a:r>
            <a:r>
              <a:rPr lang="en-US" sz="1200" b="0" i="0" u="none" strike="noStrike" kern="1200" baseline="0" dirty="0" smtClean="0">
                <a:solidFill>
                  <a:schemeClr val="tx1"/>
                </a:solidFill>
                <a:latin typeface="+mn-lt"/>
                <a:ea typeface="+mn-ea"/>
                <a:cs typeface="+mn-cs"/>
              </a:rPr>
              <a:t>) tell us that the code creates a</a:t>
            </a:r>
          </a:p>
          <a:p>
            <a:r>
              <a:rPr lang="en-US" sz="1200" b="0" i="0" u="none" strike="noStrike" kern="1200" baseline="0" dirty="0" smtClean="0">
                <a:solidFill>
                  <a:schemeClr val="tx1"/>
                </a:solidFill>
                <a:latin typeface="+mn-lt"/>
                <a:ea typeface="+mn-ea"/>
                <a:cs typeface="+mn-cs"/>
              </a:rPr>
              <a:t>service. When we look at the strings, we see www.malwareanalysisbook.com, which</a:t>
            </a:r>
          </a:p>
          <a:p>
            <a:r>
              <a:rPr lang="en-US" sz="1200" b="0" i="0" u="none" strike="noStrike" kern="1200" baseline="0" dirty="0" smtClean="0">
                <a:solidFill>
                  <a:schemeClr val="tx1"/>
                </a:solidFill>
                <a:latin typeface="+mn-lt"/>
                <a:ea typeface="+mn-ea"/>
                <a:cs typeface="+mn-cs"/>
              </a:rPr>
              <a:t>is probably the URL opened by </a:t>
            </a:r>
            <a:r>
              <a:rPr lang="en-US" sz="1200" b="0" i="0" u="none" strike="noStrike" kern="1200" baseline="0" dirty="0" err="1" smtClean="0">
                <a:solidFill>
                  <a:schemeClr val="tx1"/>
                </a:solidFill>
                <a:latin typeface="+mn-lt"/>
                <a:ea typeface="+mn-ea"/>
                <a:cs typeface="+mn-cs"/>
              </a:rPr>
              <a:t>InternetOpenURL</a:t>
            </a:r>
            <a:r>
              <a:rPr lang="en-US" sz="1200" b="0" i="0" u="none" strike="noStrike" kern="1200" baseline="0" dirty="0" smtClean="0">
                <a:solidFill>
                  <a:schemeClr val="tx1"/>
                </a:solidFill>
                <a:latin typeface="+mn-lt"/>
                <a:ea typeface="+mn-ea"/>
                <a:cs typeface="+mn-cs"/>
              </a:rPr>
              <a:t> as well as by </a:t>
            </a:r>
            <a:r>
              <a:rPr lang="en-US" sz="1200" b="0" i="0" u="none" strike="noStrike" kern="1200" baseline="0" dirty="0" err="1" smtClean="0">
                <a:solidFill>
                  <a:schemeClr val="tx1"/>
                </a:solidFill>
                <a:latin typeface="+mn-lt"/>
                <a:ea typeface="+mn-ea"/>
                <a:cs typeface="+mn-cs"/>
              </a:rPr>
              <a:t>Malservice</a:t>
            </a:r>
            <a:r>
              <a:rPr lang="en-US" sz="1200" b="0" i="0" u="none" strike="noStrike" kern="1200" baseline="0" dirty="0" smtClean="0">
                <a:solidFill>
                  <a:schemeClr val="tx1"/>
                </a:solidFill>
                <a:latin typeface="+mn-lt"/>
                <a:ea typeface="+mn-ea"/>
                <a:cs typeface="+mn-cs"/>
              </a:rPr>
              <a:t>, which</a:t>
            </a:r>
          </a:p>
          <a:p>
            <a:r>
              <a:rPr lang="en-US" sz="1200" b="0" i="0" u="none" strike="noStrike" kern="1200" baseline="0" dirty="0" smtClean="0">
                <a:solidFill>
                  <a:schemeClr val="tx1"/>
                </a:solidFill>
                <a:latin typeface="+mn-lt"/>
                <a:ea typeface="+mn-ea"/>
                <a:cs typeface="+mn-cs"/>
              </a:rPr>
              <a:t>could be the name of the service that is created.</a:t>
            </a:r>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41</a:t>
            </a:fld>
            <a:endParaRPr lang="en-IE"/>
          </a:p>
        </p:txBody>
      </p:sp>
    </p:spTree>
    <p:extLst>
      <p:ext uri="{BB962C8B-B14F-4D97-AF65-F5344CB8AC3E}">
        <p14:creationId xmlns:p14="http://schemas.microsoft.com/office/powerpoint/2010/main" val="3993484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a:t>
            </a:r>
          </a:p>
          <a:p>
            <a:r>
              <a:rPr lang="en-US" sz="1200" b="0" i="0" u="none" strike="noStrike" kern="1200" baseline="0" dirty="0" smtClean="0">
                <a:solidFill>
                  <a:schemeClr val="tx1"/>
                </a:solidFill>
                <a:latin typeface="+mn-lt"/>
                <a:ea typeface="+mn-ea"/>
                <a:cs typeface="+mn-cs"/>
              </a:rPr>
              <a:t>imports from </a:t>
            </a:r>
            <a:r>
              <a:rPr lang="en-US" sz="1200" b="0" i="1" u="none" strike="noStrike" kern="1200" baseline="0" dirty="0" smtClean="0">
                <a:solidFill>
                  <a:schemeClr val="tx1"/>
                </a:solidFill>
                <a:latin typeface="+mn-lt"/>
                <a:ea typeface="+mn-ea"/>
                <a:cs typeface="+mn-cs"/>
              </a:rPr>
              <a:t>kernel32.dll </a:t>
            </a:r>
            <a:r>
              <a:rPr lang="en-US" sz="1200" b="0" i="0" u="none" strike="noStrike" kern="1200" baseline="0" dirty="0" smtClean="0">
                <a:solidFill>
                  <a:schemeClr val="tx1"/>
                </a:solidFill>
                <a:latin typeface="+mn-lt"/>
                <a:ea typeface="+mn-ea"/>
                <a:cs typeface="+mn-cs"/>
              </a:rPr>
              <a:t>and </a:t>
            </a:r>
            <a:r>
              <a:rPr lang="en-US" sz="1200" b="0" i="1" u="none" strike="noStrike" kern="1200" baseline="0" dirty="0" smtClean="0">
                <a:solidFill>
                  <a:schemeClr val="tx1"/>
                </a:solidFill>
                <a:latin typeface="+mn-lt"/>
                <a:ea typeface="+mn-ea"/>
                <a:cs typeface="+mn-cs"/>
              </a:rPr>
              <a:t>msvcrt.dll </a:t>
            </a:r>
            <a:r>
              <a:rPr lang="en-US" sz="1200" b="0" i="0" u="none" strike="noStrike" kern="1200" baseline="0" dirty="0" smtClean="0">
                <a:solidFill>
                  <a:schemeClr val="tx1"/>
                </a:solidFill>
                <a:latin typeface="+mn-lt"/>
                <a:ea typeface="+mn-ea"/>
                <a:cs typeface="+mn-cs"/>
              </a:rPr>
              <a:t>are imported by nearly every program, so they tell us little about this specific program.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imports from </a:t>
            </a:r>
            <a:r>
              <a:rPr lang="en-US" sz="1200" b="0" i="1" u="none" strike="noStrike" kern="1200" baseline="0" dirty="0" smtClean="0">
                <a:solidFill>
                  <a:schemeClr val="tx1"/>
                </a:solidFill>
                <a:latin typeface="+mn-lt"/>
                <a:ea typeface="+mn-ea"/>
                <a:cs typeface="+mn-cs"/>
              </a:rPr>
              <a:t>wininet.dll </a:t>
            </a:r>
            <a:r>
              <a:rPr lang="en-US" sz="1200" b="0" i="0" u="none" strike="noStrike" kern="1200" baseline="0" dirty="0" smtClean="0">
                <a:solidFill>
                  <a:schemeClr val="tx1"/>
                </a:solidFill>
                <a:latin typeface="+mn-lt"/>
                <a:ea typeface="+mn-ea"/>
                <a:cs typeface="+mn-cs"/>
              </a:rPr>
              <a:t>tell us that this code connects to the Internet (</a:t>
            </a:r>
            <a:r>
              <a:rPr lang="en-US" sz="1200" b="0" i="0" u="none" strike="noStrike" kern="1200" baseline="0" dirty="0" err="1" smtClean="0">
                <a:solidFill>
                  <a:schemeClr val="tx1"/>
                </a:solidFill>
                <a:latin typeface="+mn-lt"/>
                <a:ea typeface="+mn-ea"/>
                <a:cs typeface="+mn-cs"/>
              </a:rPr>
              <a:t>InternetOpen</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InternetOpenURL</a:t>
            </a:r>
            <a:r>
              <a:rPr lang="en-US" sz="1200" b="0" i="0" u="none" strike="noStrike" kern="1200" baseline="0" dirty="0" smtClean="0">
                <a:solidFill>
                  <a:schemeClr val="tx1"/>
                </a:solidFill>
                <a:latin typeface="+mn-lt"/>
                <a:ea typeface="+mn-ea"/>
                <a:cs typeface="+mn-cs"/>
              </a:rPr>
              <a:t>),and the import from </a:t>
            </a:r>
            <a:r>
              <a:rPr lang="en-US" sz="1200" b="0" i="1" u="none" strike="noStrike" kern="1200" baseline="0" dirty="0" smtClean="0">
                <a:solidFill>
                  <a:schemeClr val="tx1"/>
                </a:solidFill>
                <a:latin typeface="+mn-lt"/>
                <a:ea typeface="+mn-ea"/>
                <a:cs typeface="+mn-cs"/>
              </a:rPr>
              <a:t>advapi32.dll </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CreateService</a:t>
            </a:r>
            <a:r>
              <a:rPr lang="en-US" sz="1200" b="0" i="0" u="none" strike="noStrike" kern="1200" baseline="0" dirty="0" smtClean="0">
                <a:solidFill>
                  <a:schemeClr val="tx1"/>
                </a:solidFill>
                <a:latin typeface="+mn-lt"/>
                <a:ea typeface="+mn-ea"/>
                <a:cs typeface="+mn-cs"/>
              </a:rPr>
              <a:t>) tell us that the code creates a</a:t>
            </a:r>
          </a:p>
          <a:p>
            <a:r>
              <a:rPr lang="en-US" sz="1200" b="0" i="0" u="none" strike="noStrike" kern="1200" baseline="0" dirty="0" smtClean="0">
                <a:solidFill>
                  <a:schemeClr val="tx1"/>
                </a:solidFill>
                <a:latin typeface="+mn-lt"/>
                <a:ea typeface="+mn-ea"/>
                <a:cs typeface="+mn-cs"/>
              </a:rPr>
              <a:t>service.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When we look at the strings, we see www.malwareanalysisbook.com, which is probably the URL opened by </a:t>
            </a:r>
            <a:r>
              <a:rPr lang="en-US" sz="1200" b="0" i="0" u="none" strike="noStrike" kern="1200" baseline="0" dirty="0" err="1" smtClean="0">
                <a:solidFill>
                  <a:schemeClr val="tx1"/>
                </a:solidFill>
                <a:latin typeface="+mn-lt"/>
                <a:ea typeface="+mn-ea"/>
                <a:cs typeface="+mn-cs"/>
              </a:rPr>
              <a:t>InternetOpenURL</a:t>
            </a:r>
            <a:r>
              <a:rPr lang="en-US" sz="1200" b="0" i="0" u="none" strike="noStrike" kern="1200" baseline="0" dirty="0" smtClean="0">
                <a:solidFill>
                  <a:schemeClr val="tx1"/>
                </a:solidFill>
                <a:latin typeface="+mn-lt"/>
                <a:ea typeface="+mn-ea"/>
                <a:cs typeface="+mn-cs"/>
              </a:rPr>
              <a:t> as well as by </a:t>
            </a:r>
            <a:r>
              <a:rPr lang="en-US" sz="1200" b="0" i="0" u="none" strike="noStrike" kern="1200" baseline="0" dirty="0" err="1" smtClean="0">
                <a:solidFill>
                  <a:schemeClr val="tx1"/>
                </a:solidFill>
                <a:latin typeface="+mn-lt"/>
                <a:ea typeface="+mn-ea"/>
                <a:cs typeface="+mn-cs"/>
              </a:rPr>
              <a:t>Malservice</a:t>
            </a:r>
            <a:r>
              <a:rPr lang="en-US" sz="1200" b="0" i="0" u="none" strike="noStrike" kern="1200" baseline="0" dirty="0" smtClean="0">
                <a:solidFill>
                  <a:schemeClr val="tx1"/>
                </a:solidFill>
                <a:latin typeface="+mn-lt"/>
                <a:ea typeface="+mn-ea"/>
                <a:cs typeface="+mn-cs"/>
              </a:rPr>
              <a:t>, which</a:t>
            </a:r>
          </a:p>
          <a:p>
            <a:r>
              <a:rPr lang="en-US" sz="1200" b="0" i="0" u="none" strike="noStrike" kern="1200" baseline="0" dirty="0" smtClean="0">
                <a:solidFill>
                  <a:schemeClr val="tx1"/>
                </a:solidFill>
                <a:latin typeface="+mn-lt"/>
                <a:ea typeface="+mn-ea"/>
                <a:cs typeface="+mn-cs"/>
              </a:rPr>
              <a:t>could be the name of the service that is created.</a:t>
            </a:r>
            <a:endParaRPr lang="en-IE" dirty="0" smtClean="0"/>
          </a:p>
          <a:p>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42</a:t>
            </a:fld>
            <a:endParaRPr lang="en-IE"/>
          </a:p>
        </p:txBody>
      </p:sp>
    </p:spTree>
    <p:extLst>
      <p:ext uri="{BB962C8B-B14F-4D97-AF65-F5344CB8AC3E}">
        <p14:creationId xmlns:p14="http://schemas.microsoft.com/office/powerpoint/2010/main" val="4614559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a:t>
            </a:r>
          </a:p>
          <a:p>
            <a:r>
              <a:rPr lang="en-US" sz="1200" b="0" i="0" u="none" strike="noStrike" kern="1200" baseline="0" dirty="0" smtClean="0">
                <a:solidFill>
                  <a:schemeClr val="tx1"/>
                </a:solidFill>
                <a:latin typeface="+mn-lt"/>
                <a:ea typeface="+mn-ea"/>
                <a:cs typeface="+mn-cs"/>
              </a:rPr>
              <a:t>imports from </a:t>
            </a:r>
            <a:r>
              <a:rPr lang="en-US" sz="1200" b="0" i="1" u="none" strike="noStrike" kern="1200" baseline="0" dirty="0" smtClean="0">
                <a:solidFill>
                  <a:schemeClr val="tx1"/>
                </a:solidFill>
                <a:latin typeface="+mn-lt"/>
                <a:ea typeface="+mn-ea"/>
                <a:cs typeface="+mn-cs"/>
              </a:rPr>
              <a:t>kernel32.dll </a:t>
            </a:r>
            <a:r>
              <a:rPr lang="en-US" sz="1200" b="0" i="0" u="none" strike="noStrike" kern="1200" baseline="0" dirty="0" smtClean="0">
                <a:solidFill>
                  <a:schemeClr val="tx1"/>
                </a:solidFill>
                <a:latin typeface="+mn-lt"/>
                <a:ea typeface="+mn-ea"/>
                <a:cs typeface="+mn-cs"/>
              </a:rPr>
              <a:t>and </a:t>
            </a:r>
            <a:r>
              <a:rPr lang="en-US" sz="1200" b="0" i="1" u="none" strike="noStrike" kern="1200" baseline="0" dirty="0" smtClean="0">
                <a:solidFill>
                  <a:schemeClr val="tx1"/>
                </a:solidFill>
                <a:latin typeface="+mn-lt"/>
                <a:ea typeface="+mn-ea"/>
                <a:cs typeface="+mn-cs"/>
              </a:rPr>
              <a:t>msvcrt.dll </a:t>
            </a:r>
            <a:r>
              <a:rPr lang="en-US" sz="1200" b="0" i="0" u="none" strike="noStrike" kern="1200" baseline="0" dirty="0" smtClean="0">
                <a:solidFill>
                  <a:schemeClr val="tx1"/>
                </a:solidFill>
                <a:latin typeface="+mn-lt"/>
                <a:ea typeface="+mn-ea"/>
                <a:cs typeface="+mn-cs"/>
              </a:rPr>
              <a:t>are imported by nearly every program, so they tell us little about this specific program.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imports from </a:t>
            </a:r>
            <a:r>
              <a:rPr lang="en-US" sz="1200" b="0" i="1" u="none" strike="noStrike" kern="1200" baseline="0" dirty="0" smtClean="0">
                <a:solidFill>
                  <a:schemeClr val="tx1"/>
                </a:solidFill>
                <a:latin typeface="+mn-lt"/>
                <a:ea typeface="+mn-ea"/>
                <a:cs typeface="+mn-cs"/>
              </a:rPr>
              <a:t>wininet.dll </a:t>
            </a:r>
            <a:r>
              <a:rPr lang="en-US" sz="1200" b="0" i="0" u="none" strike="noStrike" kern="1200" baseline="0" dirty="0" smtClean="0">
                <a:solidFill>
                  <a:schemeClr val="tx1"/>
                </a:solidFill>
                <a:latin typeface="+mn-lt"/>
                <a:ea typeface="+mn-ea"/>
                <a:cs typeface="+mn-cs"/>
              </a:rPr>
              <a:t>tell us that this code connects to the Internet (</a:t>
            </a:r>
            <a:r>
              <a:rPr lang="en-US" sz="1200" b="0" i="0" u="none" strike="noStrike" kern="1200" baseline="0" dirty="0" err="1" smtClean="0">
                <a:solidFill>
                  <a:schemeClr val="tx1"/>
                </a:solidFill>
                <a:latin typeface="+mn-lt"/>
                <a:ea typeface="+mn-ea"/>
                <a:cs typeface="+mn-cs"/>
              </a:rPr>
              <a:t>InternetOpen</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InternetOpenURL</a:t>
            </a:r>
            <a:r>
              <a:rPr lang="en-US" sz="1200" b="0" i="0" u="none" strike="noStrike" kern="1200" baseline="0" dirty="0" smtClean="0">
                <a:solidFill>
                  <a:schemeClr val="tx1"/>
                </a:solidFill>
                <a:latin typeface="+mn-lt"/>
                <a:ea typeface="+mn-ea"/>
                <a:cs typeface="+mn-cs"/>
              </a:rPr>
              <a:t>),and the import from </a:t>
            </a:r>
            <a:r>
              <a:rPr lang="en-US" sz="1200" b="0" i="1" u="none" strike="noStrike" kern="1200" baseline="0" dirty="0" smtClean="0">
                <a:solidFill>
                  <a:schemeClr val="tx1"/>
                </a:solidFill>
                <a:latin typeface="+mn-lt"/>
                <a:ea typeface="+mn-ea"/>
                <a:cs typeface="+mn-cs"/>
              </a:rPr>
              <a:t>advapi32.dll </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CreateService</a:t>
            </a:r>
            <a:r>
              <a:rPr lang="en-US" sz="1200" b="0" i="0" u="none" strike="noStrike" kern="1200" baseline="0" dirty="0" smtClean="0">
                <a:solidFill>
                  <a:schemeClr val="tx1"/>
                </a:solidFill>
                <a:latin typeface="+mn-lt"/>
                <a:ea typeface="+mn-ea"/>
                <a:cs typeface="+mn-cs"/>
              </a:rPr>
              <a:t>) tell us that the code creates a</a:t>
            </a:r>
          </a:p>
          <a:p>
            <a:r>
              <a:rPr lang="en-US" sz="1200" b="0" i="0" u="none" strike="noStrike" kern="1200" baseline="0" dirty="0" smtClean="0">
                <a:solidFill>
                  <a:schemeClr val="tx1"/>
                </a:solidFill>
                <a:latin typeface="+mn-lt"/>
                <a:ea typeface="+mn-ea"/>
                <a:cs typeface="+mn-cs"/>
              </a:rPr>
              <a:t>service.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smtClean="0">
                <a:solidFill>
                  <a:schemeClr val="tx1"/>
                </a:solidFill>
                <a:latin typeface="+mn-lt"/>
                <a:ea typeface="+mn-ea"/>
                <a:cs typeface="+mn-cs"/>
              </a:rPr>
              <a:t>When </a:t>
            </a:r>
            <a:r>
              <a:rPr lang="en-US" sz="1200" b="0" i="0" u="none" strike="noStrike" kern="1200" baseline="0" dirty="0" smtClean="0">
                <a:solidFill>
                  <a:schemeClr val="tx1"/>
                </a:solidFill>
                <a:latin typeface="+mn-lt"/>
                <a:ea typeface="+mn-ea"/>
                <a:cs typeface="+mn-cs"/>
              </a:rPr>
              <a:t>we look at the strings, we see www.malwareanalysisbook.com</a:t>
            </a:r>
            <a:r>
              <a:rPr lang="en-US" sz="1200" b="0" i="0" u="none" strike="noStrike" kern="1200" baseline="0" smtClean="0">
                <a:solidFill>
                  <a:schemeClr val="tx1"/>
                </a:solidFill>
                <a:latin typeface="+mn-lt"/>
                <a:ea typeface="+mn-ea"/>
                <a:cs typeface="+mn-cs"/>
              </a:rPr>
              <a:t>, which is </a:t>
            </a:r>
            <a:r>
              <a:rPr lang="en-US" sz="1200" b="0" i="0" u="none" strike="noStrike" kern="1200" baseline="0" dirty="0" smtClean="0">
                <a:solidFill>
                  <a:schemeClr val="tx1"/>
                </a:solidFill>
                <a:latin typeface="+mn-lt"/>
                <a:ea typeface="+mn-ea"/>
                <a:cs typeface="+mn-cs"/>
              </a:rPr>
              <a:t>probably the URL opened by </a:t>
            </a:r>
            <a:r>
              <a:rPr lang="en-US" sz="1200" b="0" i="0" u="none" strike="noStrike" kern="1200" baseline="0" dirty="0" err="1" smtClean="0">
                <a:solidFill>
                  <a:schemeClr val="tx1"/>
                </a:solidFill>
                <a:latin typeface="+mn-lt"/>
                <a:ea typeface="+mn-ea"/>
                <a:cs typeface="+mn-cs"/>
              </a:rPr>
              <a:t>InternetOpenURL</a:t>
            </a:r>
            <a:r>
              <a:rPr lang="en-US" sz="1200" b="0" i="0" u="none" strike="noStrike" kern="1200" baseline="0" dirty="0" smtClean="0">
                <a:solidFill>
                  <a:schemeClr val="tx1"/>
                </a:solidFill>
                <a:latin typeface="+mn-lt"/>
                <a:ea typeface="+mn-ea"/>
                <a:cs typeface="+mn-cs"/>
              </a:rPr>
              <a:t> as well as by </a:t>
            </a:r>
            <a:r>
              <a:rPr lang="en-US" sz="1200" b="0" i="0" u="none" strike="noStrike" kern="1200" baseline="0" dirty="0" err="1" smtClean="0">
                <a:solidFill>
                  <a:schemeClr val="tx1"/>
                </a:solidFill>
                <a:latin typeface="+mn-lt"/>
                <a:ea typeface="+mn-ea"/>
                <a:cs typeface="+mn-cs"/>
              </a:rPr>
              <a:t>Malservice</a:t>
            </a:r>
            <a:r>
              <a:rPr lang="en-US" sz="1200" b="0" i="0" u="none" strike="noStrike" kern="1200" baseline="0" dirty="0" smtClean="0">
                <a:solidFill>
                  <a:schemeClr val="tx1"/>
                </a:solidFill>
                <a:latin typeface="+mn-lt"/>
                <a:ea typeface="+mn-ea"/>
                <a:cs typeface="+mn-cs"/>
              </a:rPr>
              <a:t>, which</a:t>
            </a:r>
          </a:p>
          <a:p>
            <a:r>
              <a:rPr lang="en-US" sz="1200" b="0" i="0" u="none" strike="noStrike" kern="1200" baseline="0" dirty="0" smtClean="0">
                <a:solidFill>
                  <a:schemeClr val="tx1"/>
                </a:solidFill>
                <a:latin typeface="+mn-lt"/>
                <a:ea typeface="+mn-ea"/>
                <a:cs typeface="+mn-cs"/>
              </a:rPr>
              <a:t>could be the name of the service that is created.</a:t>
            </a:r>
            <a:endParaRPr lang="en-IE" dirty="0" smtClean="0"/>
          </a:p>
          <a:p>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43</a:t>
            </a:fld>
            <a:endParaRPr lang="en-IE"/>
          </a:p>
        </p:txBody>
      </p:sp>
    </p:spTree>
    <p:extLst>
      <p:ext uri="{BB962C8B-B14F-4D97-AF65-F5344CB8AC3E}">
        <p14:creationId xmlns:p14="http://schemas.microsoft.com/office/powerpoint/2010/main" val="575396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IE" sz="1200" kern="1200" dirty="0" smtClean="0">
                <a:solidFill>
                  <a:schemeClr val="tx1"/>
                </a:solidFill>
                <a:effectLst/>
                <a:latin typeface="+mn-lt"/>
                <a:ea typeface="+mn-ea"/>
                <a:cs typeface="+mn-cs"/>
              </a:rPr>
              <a:t>Backdoor – allows access with little or no authentication and execution of commands on local system</a:t>
            </a:r>
          </a:p>
          <a:p>
            <a:pPr lvl="1"/>
            <a:r>
              <a:rPr lang="en-IE" sz="1200" kern="1200" dirty="0" smtClean="0">
                <a:solidFill>
                  <a:schemeClr val="tx1"/>
                </a:solidFill>
                <a:effectLst/>
                <a:latin typeface="+mn-lt"/>
                <a:ea typeface="+mn-ea"/>
                <a:cs typeface="+mn-cs"/>
              </a:rPr>
              <a:t>Botnet – allows access to system, each host can be remotely controlled from C2 server</a:t>
            </a:r>
          </a:p>
          <a:p>
            <a:pPr lvl="1"/>
            <a:r>
              <a:rPr lang="en-IE" sz="1200" kern="1200" dirty="0" smtClean="0">
                <a:solidFill>
                  <a:schemeClr val="tx1"/>
                </a:solidFill>
                <a:effectLst/>
                <a:latin typeface="+mn-lt"/>
                <a:ea typeface="+mn-ea"/>
                <a:cs typeface="+mn-cs"/>
              </a:rPr>
              <a:t>Downloader – allows download of other payloads</a:t>
            </a:r>
          </a:p>
          <a:p>
            <a:pPr lvl="1"/>
            <a:r>
              <a:rPr lang="en-IE" sz="1200" kern="1200" dirty="0" smtClean="0">
                <a:solidFill>
                  <a:schemeClr val="tx1"/>
                </a:solidFill>
                <a:effectLst/>
                <a:latin typeface="+mn-lt"/>
                <a:ea typeface="+mn-ea"/>
                <a:cs typeface="+mn-cs"/>
              </a:rPr>
              <a:t>Information-stealing malware – includes screen capture and </a:t>
            </a:r>
            <a:r>
              <a:rPr lang="en-IE" sz="1200" kern="1200" dirty="0" err="1" smtClean="0">
                <a:solidFill>
                  <a:schemeClr val="tx1"/>
                </a:solidFill>
                <a:effectLst/>
                <a:latin typeface="+mn-lt"/>
                <a:ea typeface="+mn-ea"/>
                <a:cs typeface="+mn-cs"/>
              </a:rPr>
              <a:t>keylogger</a:t>
            </a:r>
            <a:endParaRPr lang="en-IE" sz="1200" kern="1200" dirty="0" smtClean="0">
              <a:solidFill>
                <a:schemeClr val="tx1"/>
              </a:solidFill>
              <a:effectLst/>
              <a:latin typeface="+mn-lt"/>
              <a:ea typeface="+mn-ea"/>
              <a:cs typeface="+mn-cs"/>
            </a:endParaRPr>
          </a:p>
          <a:p>
            <a:pPr lvl="1"/>
            <a:r>
              <a:rPr lang="en-IE" sz="1200" kern="1200" dirty="0" smtClean="0">
                <a:solidFill>
                  <a:schemeClr val="tx1"/>
                </a:solidFill>
                <a:effectLst/>
                <a:latin typeface="+mn-lt"/>
                <a:ea typeface="+mn-ea"/>
                <a:cs typeface="+mn-cs"/>
              </a:rPr>
              <a:t>Launcher – launches malware concealed inside themselves</a:t>
            </a:r>
          </a:p>
          <a:p>
            <a:pPr lvl="1"/>
            <a:r>
              <a:rPr lang="en-IE" sz="1200" kern="1200" dirty="0" err="1" smtClean="0">
                <a:solidFill>
                  <a:schemeClr val="tx1"/>
                </a:solidFill>
                <a:effectLst/>
                <a:latin typeface="+mn-lt"/>
                <a:ea typeface="+mn-ea"/>
                <a:cs typeface="+mn-cs"/>
              </a:rPr>
              <a:t>Ransomeware</a:t>
            </a:r>
            <a:r>
              <a:rPr lang="en-IE" sz="1200" kern="1200" dirty="0" smtClean="0">
                <a:solidFill>
                  <a:schemeClr val="tx1"/>
                </a:solidFill>
                <a:effectLst/>
                <a:latin typeface="+mn-lt"/>
                <a:ea typeface="+mn-ea"/>
                <a:cs typeface="+mn-cs"/>
              </a:rPr>
              <a:t> – usually encrypts </a:t>
            </a:r>
            <a:r>
              <a:rPr lang="en-IE" sz="1200" kern="1200" dirty="0" err="1" smtClean="0">
                <a:solidFill>
                  <a:schemeClr val="tx1"/>
                </a:solidFill>
                <a:effectLst/>
                <a:latin typeface="+mn-lt"/>
                <a:ea typeface="+mn-ea"/>
                <a:cs typeface="+mn-cs"/>
              </a:rPr>
              <a:t>filetypes</a:t>
            </a:r>
            <a:r>
              <a:rPr lang="en-IE" sz="1200" kern="1200" dirty="0" smtClean="0">
                <a:solidFill>
                  <a:schemeClr val="tx1"/>
                </a:solidFill>
                <a:effectLst/>
                <a:latin typeface="+mn-lt"/>
                <a:ea typeface="+mn-ea"/>
                <a:cs typeface="+mn-cs"/>
              </a:rPr>
              <a:t> and demands bitcoin within limited time</a:t>
            </a:r>
          </a:p>
          <a:p>
            <a:pPr lvl="1"/>
            <a:r>
              <a:rPr lang="en-IE" sz="1200" kern="1200" dirty="0" smtClean="0">
                <a:solidFill>
                  <a:schemeClr val="tx1"/>
                </a:solidFill>
                <a:effectLst/>
                <a:latin typeface="+mn-lt"/>
                <a:ea typeface="+mn-ea"/>
                <a:cs typeface="+mn-cs"/>
              </a:rPr>
              <a:t>Rootkit – designed to conceal existence of malicious code, hides anywhere </a:t>
            </a:r>
            <a:r>
              <a:rPr lang="en-IE" sz="1200" kern="1200" dirty="0" err="1" smtClean="0">
                <a:solidFill>
                  <a:schemeClr val="tx1"/>
                </a:solidFill>
                <a:effectLst/>
                <a:latin typeface="+mn-lt"/>
                <a:ea typeface="+mn-ea"/>
                <a:cs typeface="+mn-cs"/>
              </a:rPr>
              <a:t>inc</a:t>
            </a:r>
            <a:r>
              <a:rPr lang="en-IE" sz="1200" kern="1200" dirty="0" smtClean="0">
                <a:solidFill>
                  <a:schemeClr val="tx1"/>
                </a:solidFill>
                <a:effectLst/>
                <a:latin typeface="+mn-lt"/>
                <a:ea typeface="+mn-ea"/>
                <a:cs typeface="+mn-cs"/>
              </a:rPr>
              <a:t> MBR</a:t>
            </a:r>
          </a:p>
          <a:p>
            <a:pPr lvl="1"/>
            <a:r>
              <a:rPr lang="en-IE" sz="1200" kern="1200" dirty="0" smtClean="0">
                <a:solidFill>
                  <a:schemeClr val="tx1"/>
                </a:solidFill>
                <a:effectLst/>
                <a:latin typeface="+mn-lt"/>
                <a:ea typeface="+mn-ea"/>
                <a:cs typeface="+mn-cs"/>
              </a:rPr>
              <a:t>Scareware – uses intimidation instead of actual technical control of host </a:t>
            </a:r>
          </a:p>
          <a:p>
            <a:pPr lvl="1"/>
            <a:r>
              <a:rPr lang="en-IE" sz="1200" kern="1200" dirty="0" err="1" smtClean="0">
                <a:solidFill>
                  <a:schemeClr val="tx1"/>
                </a:solidFill>
                <a:effectLst/>
                <a:latin typeface="+mn-lt"/>
                <a:ea typeface="+mn-ea"/>
                <a:cs typeface="+mn-cs"/>
              </a:rPr>
              <a:t>Spamware</a:t>
            </a:r>
            <a:r>
              <a:rPr lang="en-IE" sz="1200" kern="1200" dirty="0" smtClean="0">
                <a:solidFill>
                  <a:schemeClr val="tx1"/>
                </a:solidFill>
                <a:effectLst/>
                <a:latin typeface="+mn-lt"/>
                <a:ea typeface="+mn-ea"/>
                <a:cs typeface="+mn-cs"/>
              </a:rPr>
              <a:t> – sends spam for monetary gain</a:t>
            </a:r>
          </a:p>
          <a:p>
            <a:pPr lvl="1"/>
            <a:r>
              <a:rPr lang="en-IE" sz="1200" kern="1200" dirty="0" smtClean="0">
                <a:solidFill>
                  <a:schemeClr val="tx1"/>
                </a:solidFill>
                <a:effectLst/>
                <a:latin typeface="+mn-lt"/>
                <a:ea typeface="+mn-ea"/>
                <a:cs typeface="+mn-cs"/>
              </a:rPr>
              <a:t>Worm / virus: software that can propagate without, or with, interaction</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B98AFB-CB0D-4DFE-87B9-B4B0D0DE73CD}" type="slidenum">
              <a:rPr lang="en-IE" smtClean="0"/>
              <a:t>5</a:t>
            </a:fld>
            <a:endParaRPr lang="en-IE"/>
          </a:p>
        </p:txBody>
      </p:sp>
    </p:spTree>
    <p:extLst>
      <p:ext uri="{BB962C8B-B14F-4D97-AF65-F5344CB8AC3E}">
        <p14:creationId xmlns:p14="http://schemas.microsoft.com/office/powerpoint/2010/main" val="19465661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a:t>
            </a:r>
          </a:p>
          <a:p>
            <a:r>
              <a:rPr lang="en-US" sz="1200" b="0" i="0" u="none" strike="noStrike" kern="1200" baseline="0" dirty="0" smtClean="0">
                <a:solidFill>
                  <a:schemeClr val="tx1"/>
                </a:solidFill>
                <a:latin typeface="+mn-lt"/>
                <a:ea typeface="+mn-ea"/>
                <a:cs typeface="+mn-cs"/>
              </a:rPr>
              <a:t>imports from </a:t>
            </a:r>
            <a:r>
              <a:rPr lang="en-US" sz="1200" b="0" i="1" u="none" strike="noStrike" kern="1200" baseline="0" dirty="0" smtClean="0">
                <a:solidFill>
                  <a:schemeClr val="tx1"/>
                </a:solidFill>
                <a:latin typeface="+mn-lt"/>
                <a:ea typeface="+mn-ea"/>
                <a:cs typeface="+mn-cs"/>
              </a:rPr>
              <a:t>kernel32.dll </a:t>
            </a:r>
            <a:r>
              <a:rPr lang="en-US" sz="1200" b="0" i="0" u="none" strike="noStrike" kern="1200" baseline="0" dirty="0" smtClean="0">
                <a:solidFill>
                  <a:schemeClr val="tx1"/>
                </a:solidFill>
                <a:latin typeface="+mn-lt"/>
                <a:ea typeface="+mn-ea"/>
                <a:cs typeface="+mn-cs"/>
              </a:rPr>
              <a:t>and </a:t>
            </a:r>
            <a:r>
              <a:rPr lang="en-US" sz="1200" b="0" i="1" u="none" strike="noStrike" kern="1200" baseline="0" dirty="0" smtClean="0">
                <a:solidFill>
                  <a:schemeClr val="tx1"/>
                </a:solidFill>
                <a:latin typeface="+mn-lt"/>
                <a:ea typeface="+mn-ea"/>
                <a:cs typeface="+mn-cs"/>
              </a:rPr>
              <a:t>msvcrt.dll </a:t>
            </a:r>
            <a:r>
              <a:rPr lang="en-US" sz="1200" b="0" i="0" u="none" strike="noStrike" kern="1200" baseline="0" dirty="0" smtClean="0">
                <a:solidFill>
                  <a:schemeClr val="tx1"/>
                </a:solidFill>
                <a:latin typeface="+mn-lt"/>
                <a:ea typeface="+mn-ea"/>
                <a:cs typeface="+mn-cs"/>
              </a:rPr>
              <a:t>are imported by nearly every program, so they tell us little about this specific program.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imports from </a:t>
            </a:r>
            <a:r>
              <a:rPr lang="en-US" sz="1200" b="0" i="1" u="none" strike="noStrike" kern="1200" baseline="0" dirty="0" smtClean="0">
                <a:solidFill>
                  <a:schemeClr val="tx1"/>
                </a:solidFill>
                <a:latin typeface="+mn-lt"/>
                <a:ea typeface="+mn-ea"/>
                <a:cs typeface="+mn-cs"/>
              </a:rPr>
              <a:t>wininet.dll </a:t>
            </a:r>
            <a:r>
              <a:rPr lang="en-US" sz="1200" b="0" i="0" u="none" strike="noStrike" kern="1200" baseline="0" dirty="0" smtClean="0">
                <a:solidFill>
                  <a:schemeClr val="tx1"/>
                </a:solidFill>
                <a:latin typeface="+mn-lt"/>
                <a:ea typeface="+mn-ea"/>
                <a:cs typeface="+mn-cs"/>
              </a:rPr>
              <a:t>tell us that this code connects to the Internet (</a:t>
            </a:r>
            <a:r>
              <a:rPr lang="en-US" sz="1200" b="0" i="0" u="none" strike="noStrike" kern="1200" baseline="0" dirty="0" err="1" smtClean="0">
                <a:solidFill>
                  <a:schemeClr val="tx1"/>
                </a:solidFill>
                <a:latin typeface="+mn-lt"/>
                <a:ea typeface="+mn-ea"/>
                <a:cs typeface="+mn-cs"/>
              </a:rPr>
              <a:t>InternetOpen</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InternetOpenURL</a:t>
            </a:r>
            <a:r>
              <a:rPr lang="en-US" sz="1200" b="0" i="0" u="none" strike="noStrike" kern="1200" baseline="0" dirty="0" smtClean="0">
                <a:solidFill>
                  <a:schemeClr val="tx1"/>
                </a:solidFill>
                <a:latin typeface="+mn-lt"/>
                <a:ea typeface="+mn-ea"/>
                <a:cs typeface="+mn-cs"/>
              </a:rPr>
              <a:t>),and the import from </a:t>
            </a:r>
            <a:r>
              <a:rPr lang="en-US" sz="1200" b="0" i="1" u="none" strike="noStrike" kern="1200" baseline="0" dirty="0" smtClean="0">
                <a:solidFill>
                  <a:schemeClr val="tx1"/>
                </a:solidFill>
                <a:latin typeface="+mn-lt"/>
                <a:ea typeface="+mn-ea"/>
                <a:cs typeface="+mn-cs"/>
              </a:rPr>
              <a:t>advapi32.dll </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CreateService</a:t>
            </a:r>
            <a:r>
              <a:rPr lang="en-US" sz="1200" b="0" i="0" u="none" strike="noStrike" kern="1200" baseline="0" dirty="0" smtClean="0">
                <a:solidFill>
                  <a:schemeClr val="tx1"/>
                </a:solidFill>
                <a:latin typeface="+mn-lt"/>
                <a:ea typeface="+mn-ea"/>
                <a:cs typeface="+mn-cs"/>
              </a:rPr>
              <a:t>) tell us that the code creates a</a:t>
            </a:r>
          </a:p>
          <a:p>
            <a:r>
              <a:rPr lang="en-US" sz="1200" b="0" i="0" u="none" strike="noStrike" kern="1200" baseline="0" dirty="0" smtClean="0">
                <a:solidFill>
                  <a:schemeClr val="tx1"/>
                </a:solidFill>
                <a:latin typeface="+mn-lt"/>
                <a:ea typeface="+mn-ea"/>
                <a:cs typeface="+mn-cs"/>
              </a:rPr>
              <a:t>service.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smtClean="0">
                <a:solidFill>
                  <a:schemeClr val="tx1"/>
                </a:solidFill>
                <a:latin typeface="+mn-lt"/>
                <a:ea typeface="+mn-ea"/>
                <a:cs typeface="+mn-cs"/>
              </a:rPr>
              <a:t>When </a:t>
            </a:r>
            <a:r>
              <a:rPr lang="en-US" sz="1200" b="0" i="0" u="none" strike="noStrike" kern="1200" baseline="0" dirty="0" smtClean="0">
                <a:solidFill>
                  <a:schemeClr val="tx1"/>
                </a:solidFill>
                <a:latin typeface="+mn-lt"/>
                <a:ea typeface="+mn-ea"/>
                <a:cs typeface="+mn-cs"/>
              </a:rPr>
              <a:t>we look at the strings, we see www.malwareanalysisbook.com</a:t>
            </a:r>
            <a:r>
              <a:rPr lang="en-US" sz="1200" b="0" i="0" u="none" strike="noStrike" kern="1200" baseline="0" smtClean="0">
                <a:solidFill>
                  <a:schemeClr val="tx1"/>
                </a:solidFill>
                <a:latin typeface="+mn-lt"/>
                <a:ea typeface="+mn-ea"/>
                <a:cs typeface="+mn-cs"/>
              </a:rPr>
              <a:t>, which is </a:t>
            </a:r>
            <a:r>
              <a:rPr lang="en-US" sz="1200" b="0" i="0" u="none" strike="noStrike" kern="1200" baseline="0" dirty="0" smtClean="0">
                <a:solidFill>
                  <a:schemeClr val="tx1"/>
                </a:solidFill>
                <a:latin typeface="+mn-lt"/>
                <a:ea typeface="+mn-ea"/>
                <a:cs typeface="+mn-cs"/>
              </a:rPr>
              <a:t>probably the URL opened by </a:t>
            </a:r>
            <a:r>
              <a:rPr lang="en-US" sz="1200" b="0" i="0" u="none" strike="noStrike" kern="1200" baseline="0" dirty="0" err="1" smtClean="0">
                <a:solidFill>
                  <a:schemeClr val="tx1"/>
                </a:solidFill>
                <a:latin typeface="+mn-lt"/>
                <a:ea typeface="+mn-ea"/>
                <a:cs typeface="+mn-cs"/>
              </a:rPr>
              <a:t>InternetOpenURL</a:t>
            </a:r>
            <a:r>
              <a:rPr lang="en-US" sz="1200" b="0" i="0" u="none" strike="noStrike" kern="1200" baseline="0" dirty="0" smtClean="0">
                <a:solidFill>
                  <a:schemeClr val="tx1"/>
                </a:solidFill>
                <a:latin typeface="+mn-lt"/>
                <a:ea typeface="+mn-ea"/>
                <a:cs typeface="+mn-cs"/>
              </a:rPr>
              <a:t> as well as by </a:t>
            </a:r>
            <a:r>
              <a:rPr lang="en-US" sz="1200" b="0" i="0" u="none" strike="noStrike" kern="1200" baseline="0" dirty="0" err="1" smtClean="0">
                <a:solidFill>
                  <a:schemeClr val="tx1"/>
                </a:solidFill>
                <a:latin typeface="+mn-lt"/>
                <a:ea typeface="+mn-ea"/>
                <a:cs typeface="+mn-cs"/>
              </a:rPr>
              <a:t>Malservice</a:t>
            </a:r>
            <a:r>
              <a:rPr lang="en-US" sz="1200" b="0" i="0" u="none" strike="noStrike" kern="1200" baseline="0" dirty="0" smtClean="0">
                <a:solidFill>
                  <a:schemeClr val="tx1"/>
                </a:solidFill>
                <a:latin typeface="+mn-lt"/>
                <a:ea typeface="+mn-ea"/>
                <a:cs typeface="+mn-cs"/>
              </a:rPr>
              <a:t>, which</a:t>
            </a:r>
          </a:p>
          <a:p>
            <a:r>
              <a:rPr lang="en-US" sz="1200" b="0" i="0" u="none" strike="noStrike" kern="1200" baseline="0" dirty="0" smtClean="0">
                <a:solidFill>
                  <a:schemeClr val="tx1"/>
                </a:solidFill>
                <a:latin typeface="+mn-lt"/>
                <a:ea typeface="+mn-ea"/>
                <a:cs typeface="+mn-cs"/>
              </a:rPr>
              <a:t>could be the name of the service that is created.</a:t>
            </a:r>
            <a:endParaRPr lang="en-IE" dirty="0" smtClean="0"/>
          </a:p>
          <a:p>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44</a:t>
            </a:fld>
            <a:endParaRPr lang="en-IE"/>
          </a:p>
        </p:txBody>
      </p:sp>
    </p:spTree>
    <p:extLst>
      <p:ext uri="{BB962C8B-B14F-4D97-AF65-F5344CB8AC3E}">
        <p14:creationId xmlns:p14="http://schemas.microsoft.com/office/powerpoint/2010/main" val="27358525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a:t>
            </a:r>
          </a:p>
          <a:p>
            <a:r>
              <a:rPr lang="en-US" sz="1200" b="0" i="0" u="none" strike="noStrike" kern="1200" baseline="0" dirty="0" smtClean="0">
                <a:solidFill>
                  <a:schemeClr val="tx1"/>
                </a:solidFill>
                <a:latin typeface="+mn-lt"/>
                <a:ea typeface="+mn-ea"/>
                <a:cs typeface="+mn-cs"/>
              </a:rPr>
              <a:t>imports from </a:t>
            </a:r>
            <a:r>
              <a:rPr lang="en-US" sz="1200" b="0" i="1" u="none" strike="noStrike" kern="1200" baseline="0" dirty="0" smtClean="0">
                <a:solidFill>
                  <a:schemeClr val="tx1"/>
                </a:solidFill>
                <a:latin typeface="+mn-lt"/>
                <a:ea typeface="+mn-ea"/>
                <a:cs typeface="+mn-cs"/>
              </a:rPr>
              <a:t>kernel32.dll </a:t>
            </a:r>
            <a:r>
              <a:rPr lang="en-US" sz="1200" b="0" i="0" u="none" strike="noStrike" kern="1200" baseline="0" dirty="0" smtClean="0">
                <a:solidFill>
                  <a:schemeClr val="tx1"/>
                </a:solidFill>
                <a:latin typeface="+mn-lt"/>
                <a:ea typeface="+mn-ea"/>
                <a:cs typeface="+mn-cs"/>
              </a:rPr>
              <a:t>and </a:t>
            </a:r>
            <a:r>
              <a:rPr lang="en-US" sz="1200" b="0" i="1" u="none" strike="noStrike" kern="1200" baseline="0" dirty="0" smtClean="0">
                <a:solidFill>
                  <a:schemeClr val="tx1"/>
                </a:solidFill>
                <a:latin typeface="+mn-lt"/>
                <a:ea typeface="+mn-ea"/>
                <a:cs typeface="+mn-cs"/>
              </a:rPr>
              <a:t>msvcrt.dll </a:t>
            </a:r>
            <a:r>
              <a:rPr lang="en-US" sz="1200" b="0" i="0" u="none" strike="noStrike" kern="1200" baseline="0" dirty="0" smtClean="0">
                <a:solidFill>
                  <a:schemeClr val="tx1"/>
                </a:solidFill>
                <a:latin typeface="+mn-lt"/>
                <a:ea typeface="+mn-ea"/>
                <a:cs typeface="+mn-cs"/>
              </a:rPr>
              <a:t>are imported by nearly every program, so they tell us little about this specific program.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imports from </a:t>
            </a:r>
            <a:r>
              <a:rPr lang="en-US" sz="1200" b="0" i="1" u="none" strike="noStrike" kern="1200" baseline="0" dirty="0" smtClean="0">
                <a:solidFill>
                  <a:schemeClr val="tx1"/>
                </a:solidFill>
                <a:latin typeface="+mn-lt"/>
                <a:ea typeface="+mn-ea"/>
                <a:cs typeface="+mn-cs"/>
              </a:rPr>
              <a:t>wininet.dll </a:t>
            </a:r>
            <a:r>
              <a:rPr lang="en-US" sz="1200" b="0" i="0" u="none" strike="noStrike" kern="1200" baseline="0" dirty="0" smtClean="0">
                <a:solidFill>
                  <a:schemeClr val="tx1"/>
                </a:solidFill>
                <a:latin typeface="+mn-lt"/>
                <a:ea typeface="+mn-ea"/>
                <a:cs typeface="+mn-cs"/>
              </a:rPr>
              <a:t>tell us that this code connects to the Internet (</a:t>
            </a:r>
            <a:r>
              <a:rPr lang="en-US" sz="1200" b="0" i="0" u="none" strike="noStrike" kern="1200" baseline="0" dirty="0" err="1" smtClean="0">
                <a:solidFill>
                  <a:schemeClr val="tx1"/>
                </a:solidFill>
                <a:latin typeface="+mn-lt"/>
                <a:ea typeface="+mn-ea"/>
                <a:cs typeface="+mn-cs"/>
              </a:rPr>
              <a:t>InternetOpen</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InternetOpenURL</a:t>
            </a:r>
            <a:r>
              <a:rPr lang="en-US" sz="1200" b="0" i="0" u="none" strike="noStrike" kern="1200" baseline="0" dirty="0" smtClean="0">
                <a:solidFill>
                  <a:schemeClr val="tx1"/>
                </a:solidFill>
                <a:latin typeface="+mn-lt"/>
                <a:ea typeface="+mn-ea"/>
                <a:cs typeface="+mn-cs"/>
              </a:rPr>
              <a:t>),and the import from </a:t>
            </a:r>
            <a:r>
              <a:rPr lang="en-US" sz="1200" b="0" i="1" u="none" strike="noStrike" kern="1200" baseline="0" dirty="0" smtClean="0">
                <a:solidFill>
                  <a:schemeClr val="tx1"/>
                </a:solidFill>
                <a:latin typeface="+mn-lt"/>
                <a:ea typeface="+mn-ea"/>
                <a:cs typeface="+mn-cs"/>
              </a:rPr>
              <a:t>advapi32.dll </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CreateService</a:t>
            </a:r>
            <a:r>
              <a:rPr lang="en-US" sz="1200" b="0" i="0" u="none" strike="noStrike" kern="1200" baseline="0" dirty="0" smtClean="0">
                <a:solidFill>
                  <a:schemeClr val="tx1"/>
                </a:solidFill>
                <a:latin typeface="+mn-lt"/>
                <a:ea typeface="+mn-ea"/>
                <a:cs typeface="+mn-cs"/>
              </a:rPr>
              <a:t>) tell us that the code creates a</a:t>
            </a:r>
          </a:p>
          <a:p>
            <a:r>
              <a:rPr lang="en-US" sz="1200" b="0" i="0" u="none" strike="noStrike" kern="1200" baseline="0" dirty="0" smtClean="0">
                <a:solidFill>
                  <a:schemeClr val="tx1"/>
                </a:solidFill>
                <a:latin typeface="+mn-lt"/>
                <a:ea typeface="+mn-ea"/>
                <a:cs typeface="+mn-cs"/>
              </a:rPr>
              <a:t>service.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smtClean="0">
                <a:solidFill>
                  <a:schemeClr val="tx1"/>
                </a:solidFill>
                <a:latin typeface="+mn-lt"/>
                <a:ea typeface="+mn-ea"/>
                <a:cs typeface="+mn-cs"/>
              </a:rPr>
              <a:t>When </a:t>
            </a:r>
            <a:r>
              <a:rPr lang="en-US" sz="1200" b="0" i="0" u="none" strike="noStrike" kern="1200" baseline="0" dirty="0" smtClean="0">
                <a:solidFill>
                  <a:schemeClr val="tx1"/>
                </a:solidFill>
                <a:latin typeface="+mn-lt"/>
                <a:ea typeface="+mn-ea"/>
                <a:cs typeface="+mn-cs"/>
              </a:rPr>
              <a:t>we look at the strings, we see www.malwareanalysisbook.com</a:t>
            </a:r>
            <a:r>
              <a:rPr lang="en-US" sz="1200" b="0" i="0" u="none" strike="noStrike" kern="1200" baseline="0" smtClean="0">
                <a:solidFill>
                  <a:schemeClr val="tx1"/>
                </a:solidFill>
                <a:latin typeface="+mn-lt"/>
                <a:ea typeface="+mn-ea"/>
                <a:cs typeface="+mn-cs"/>
              </a:rPr>
              <a:t>, which is </a:t>
            </a:r>
            <a:r>
              <a:rPr lang="en-US" sz="1200" b="0" i="0" u="none" strike="noStrike" kern="1200" baseline="0" dirty="0" smtClean="0">
                <a:solidFill>
                  <a:schemeClr val="tx1"/>
                </a:solidFill>
                <a:latin typeface="+mn-lt"/>
                <a:ea typeface="+mn-ea"/>
                <a:cs typeface="+mn-cs"/>
              </a:rPr>
              <a:t>probably the URL opened by </a:t>
            </a:r>
            <a:r>
              <a:rPr lang="en-US" sz="1200" b="0" i="0" u="none" strike="noStrike" kern="1200" baseline="0" dirty="0" err="1" smtClean="0">
                <a:solidFill>
                  <a:schemeClr val="tx1"/>
                </a:solidFill>
                <a:latin typeface="+mn-lt"/>
                <a:ea typeface="+mn-ea"/>
                <a:cs typeface="+mn-cs"/>
              </a:rPr>
              <a:t>InternetOpenURL</a:t>
            </a:r>
            <a:r>
              <a:rPr lang="en-US" sz="1200" b="0" i="0" u="none" strike="noStrike" kern="1200" baseline="0" dirty="0" smtClean="0">
                <a:solidFill>
                  <a:schemeClr val="tx1"/>
                </a:solidFill>
                <a:latin typeface="+mn-lt"/>
                <a:ea typeface="+mn-ea"/>
                <a:cs typeface="+mn-cs"/>
              </a:rPr>
              <a:t> as well as by </a:t>
            </a:r>
            <a:r>
              <a:rPr lang="en-US" sz="1200" b="0" i="0" u="none" strike="noStrike" kern="1200" baseline="0" dirty="0" err="1" smtClean="0">
                <a:solidFill>
                  <a:schemeClr val="tx1"/>
                </a:solidFill>
                <a:latin typeface="+mn-lt"/>
                <a:ea typeface="+mn-ea"/>
                <a:cs typeface="+mn-cs"/>
              </a:rPr>
              <a:t>Malservice</a:t>
            </a:r>
            <a:r>
              <a:rPr lang="en-US" sz="1200" b="0" i="0" u="none" strike="noStrike" kern="1200" baseline="0" dirty="0" smtClean="0">
                <a:solidFill>
                  <a:schemeClr val="tx1"/>
                </a:solidFill>
                <a:latin typeface="+mn-lt"/>
                <a:ea typeface="+mn-ea"/>
                <a:cs typeface="+mn-cs"/>
              </a:rPr>
              <a:t>, which</a:t>
            </a:r>
          </a:p>
          <a:p>
            <a:r>
              <a:rPr lang="en-US" sz="1200" b="0" i="0" u="none" strike="noStrike" kern="1200" baseline="0" dirty="0" smtClean="0">
                <a:solidFill>
                  <a:schemeClr val="tx1"/>
                </a:solidFill>
                <a:latin typeface="+mn-lt"/>
                <a:ea typeface="+mn-ea"/>
                <a:cs typeface="+mn-cs"/>
              </a:rPr>
              <a:t>could be the name of the service that is created.</a:t>
            </a:r>
            <a:endParaRPr lang="en-IE" dirty="0" smtClean="0"/>
          </a:p>
          <a:p>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45</a:t>
            </a:fld>
            <a:endParaRPr lang="en-IE"/>
          </a:p>
        </p:txBody>
      </p:sp>
    </p:spTree>
    <p:extLst>
      <p:ext uri="{BB962C8B-B14F-4D97-AF65-F5344CB8AC3E}">
        <p14:creationId xmlns:p14="http://schemas.microsoft.com/office/powerpoint/2010/main" val="459288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baseline="0" dirty="0" smtClean="0">
                <a:solidFill>
                  <a:schemeClr val="tx1"/>
                </a:solidFill>
                <a:latin typeface="+mn-lt"/>
                <a:ea typeface="+mn-ea"/>
                <a:cs typeface="+mn-cs"/>
              </a:rPr>
              <a:t>Behavioural analysis </a:t>
            </a:r>
            <a:r>
              <a:rPr lang="en-US" sz="1200" b="0" i="0" u="none" strike="noStrike" kern="1200" baseline="0" dirty="0" smtClean="0">
                <a:solidFill>
                  <a:schemeClr val="tx1"/>
                </a:solidFill>
                <a:latin typeface="+mn-lt"/>
                <a:ea typeface="+mn-ea"/>
                <a:cs typeface="+mn-cs"/>
              </a:rPr>
              <a:t>is any examination performed after </a:t>
            </a:r>
            <a:r>
              <a:rPr lang="en-IE" sz="1200" b="0" i="0" u="none" strike="noStrike" kern="1200" baseline="0" dirty="0" smtClean="0">
                <a:solidFill>
                  <a:schemeClr val="tx1"/>
                </a:solidFill>
                <a:latin typeface="+mn-lt"/>
                <a:ea typeface="+mn-ea"/>
                <a:cs typeface="+mn-cs"/>
              </a:rPr>
              <a:t>executing malware.</a:t>
            </a:r>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46</a:t>
            </a:fld>
            <a:endParaRPr lang="en-IE"/>
          </a:p>
        </p:txBody>
      </p:sp>
    </p:spTree>
    <p:extLst>
      <p:ext uri="{BB962C8B-B14F-4D97-AF65-F5344CB8AC3E}">
        <p14:creationId xmlns:p14="http://schemas.microsoft.com/office/powerpoint/2010/main" val="5706398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Automated</a:t>
            </a:r>
          </a:p>
          <a:p>
            <a:pPr lvl="1"/>
            <a:r>
              <a:rPr lang="en-IE" dirty="0" smtClean="0"/>
              <a:t>Triage performed in automated environment</a:t>
            </a:r>
          </a:p>
          <a:p>
            <a:pPr lvl="1"/>
            <a:r>
              <a:rPr lang="en-IE" dirty="0" smtClean="0"/>
              <a:t>Emulation of user behaviour fools anti-discovery mechanisms</a:t>
            </a:r>
          </a:p>
          <a:p>
            <a:pPr lvl="1"/>
            <a:r>
              <a:rPr lang="en-IE" dirty="0" smtClean="0"/>
              <a:t>Collects </a:t>
            </a:r>
            <a:r>
              <a:rPr lang="en-IE" dirty="0" err="1" smtClean="0"/>
              <a:t>artifacts</a:t>
            </a:r>
            <a:r>
              <a:rPr lang="en-IE" dirty="0" smtClean="0"/>
              <a:t> on malware via baseline analysis</a:t>
            </a:r>
          </a:p>
          <a:p>
            <a:r>
              <a:rPr lang="en-IE" dirty="0" smtClean="0"/>
              <a:t>Single Box</a:t>
            </a:r>
          </a:p>
          <a:p>
            <a:pPr lvl="1"/>
            <a:r>
              <a:rPr lang="en-IE" dirty="0" smtClean="0"/>
              <a:t>Iteratively step though changes to environment</a:t>
            </a:r>
          </a:p>
          <a:p>
            <a:pPr lvl="1"/>
            <a:r>
              <a:rPr lang="en-IE" dirty="0" smtClean="0"/>
              <a:t>Greater chance of sabotaging</a:t>
            </a:r>
            <a:r>
              <a:rPr lang="en-IE" baseline="0" dirty="0" smtClean="0"/>
              <a:t> of results by malware </a:t>
            </a:r>
            <a:endParaRPr lang="en-IE" dirty="0" smtClean="0"/>
          </a:p>
          <a:p>
            <a:r>
              <a:rPr lang="en-IE" dirty="0" smtClean="0"/>
              <a:t>Dual Box</a:t>
            </a:r>
          </a:p>
          <a:p>
            <a:pPr lvl="1"/>
            <a:r>
              <a:rPr lang="en-IE" dirty="0" smtClean="0"/>
              <a:t>Increased realism compared to single box</a:t>
            </a:r>
          </a:p>
          <a:p>
            <a:pPr lvl="1"/>
            <a:r>
              <a:rPr lang="en-IE" dirty="0" smtClean="0"/>
              <a:t>Gateway to stimulated network</a:t>
            </a:r>
          </a:p>
          <a:p>
            <a:pPr lvl="1"/>
            <a:r>
              <a:rPr lang="en-IE" dirty="0" smtClean="0"/>
              <a:t>Mitigates some defensive mechanisms</a:t>
            </a:r>
          </a:p>
          <a:p>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48</a:t>
            </a:fld>
            <a:endParaRPr lang="en-IE"/>
          </a:p>
        </p:txBody>
      </p:sp>
    </p:spTree>
    <p:extLst>
      <p:ext uri="{BB962C8B-B14F-4D97-AF65-F5344CB8AC3E}">
        <p14:creationId xmlns:p14="http://schemas.microsoft.com/office/powerpoint/2010/main" val="23529735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Advantages of automated:</a:t>
            </a:r>
          </a:p>
          <a:p>
            <a:pPr marL="171450" indent="-171450">
              <a:buFontTx/>
              <a:buChar char="-"/>
            </a:pPr>
            <a:r>
              <a:rPr lang="en-IE" dirty="0" smtClean="0"/>
              <a:t>Much faster</a:t>
            </a:r>
          </a:p>
          <a:p>
            <a:pPr marL="171450" indent="-171450">
              <a:buFontTx/>
              <a:buChar char="-"/>
            </a:pPr>
            <a:r>
              <a:rPr lang="en-IE" dirty="0" smtClean="0"/>
              <a:t>Has multiple detection mechanisms</a:t>
            </a:r>
          </a:p>
          <a:p>
            <a:pPr marL="171450" indent="-171450">
              <a:buFontTx/>
              <a:buChar char="-"/>
            </a:pPr>
            <a:r>
              <a:rPr lang="en-IE" dirty="0" smtClean="0"/>
              <a:t>Can</a:t>
            </a:r>
            <a:r>
              <a:rPr lang="en-IE" baseline="0" dirty="0" smtClean="0"/>
              <a:t> advance time</a:t>
            </a:r>
          </a:p>
          <a:p>
            <a:pPr marL="171450" indent="-171450">
              <a:buFontTx/>
              <a:buChar char="-"/>
            </a:pPr>
            <a:endParaRPr lang="en-IE" baseline="0" dirty="0" smtClean="0"/>
          </a:p>
          <a:p>
            <a:pPr marL="0" indent="0">
              <a:buFontTx/>
              <a:buNone/>
            </a:pPr>
            <a:r>
              <a:rPr lang="en-IE" baseline="0" dirty="0" smtClean="0"/>
              <a:t>Disadvantages</a:t>
            </a:r>
          </a:p>
          <a:p>
            <a:pPr marL="171450" indent="-171450">
              <a:buFontTx/>
              <a:buChar char="-"/>
            </a:pPr>
            <a:r>
              <a:rPr lang="en-IE" baseline="0" dirty="0" smtClean="0"/>
              <a:t>More advanced malware has modules to detect and avoid</a:t>
            </a:r>
          </a:p>
          <a:p>
            <a:pPr marL="628650" lvl="1" indent="-171450">
              <a:buFontTx/>
              <a:buChar char="-"/>
            </a:pPr>
            <a:r>
              <a:rPr lang="en-IE" baseline="0" dirty="0" smtClean="0"/>
              <a:t>Time delay</a:t>
            </a:r>
          </a:p>
          <a:p>
            <a:pPr marL="628650" lvl="1" indent="-171450">
              <a:buFontTx/>
              <a:buChar char="-"/>
            </a:pPr>
            <a:r>
              <a:rPr lang="en-IE" baseline="0" dirty="0" smtClean="0"/>
              <a:t>Sandbox detection</a:t>
            </a:r>
          </a:p>
          <a:p>
            <a:pPr marL="628650" lvl="1" indent="-171450">
              <a:buFontTx/>
              <a:buChar char="-"/>
            </a:pPr>
            <a:endParaRPr lang="en-IE" dirty="0" smtClean="0"/>
          </a:p>
          <a:p>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49</a:t>
            </a:fld>
            <a:endParaRPr lang="en-IE"/>
          </a:p>
        </p:txBody>
      </p:sp>
    </p:spTree>
    <p:extLst>
      <p:ext uri="{BB962C8B-B14F-4D97-AF65-F5344CB8AC3E}">
        <p14:creationId xmlns:p14="http://schemas.microsoft.com/office/powerpoint/2010/main" val="1568548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IE" dirty="0" smtClean="0"/>
              <a:t>Network Traffic – </a:t>
            </a:r>
            <a:r>
              <a:rPr lang="en-IE" dirty="0" err="1" smtClean="0"/>
              <a:t>pcap</a:t>
            </a:r>
            <a:r>
              <a:rPr lang="en-IE" dirty="0" smtClean="0"/>
              <a:t> files of </a:t>
            </a:r>
            <a:r>
              <a:rPr lang="en-IE" dirty="0" err="1" smtClean="0"/>
              <a:t>trafic</a:t>
            </a:r>
            <a:endParaRPr lang="en-IE" dirty="0" smtClean="0"/>
          </a:p>
          <a:p>
            <a:pPr lvl="2"/>
            <a:r>
              <a:rPr lang="en-IE" dirty="0" smtClean="0"/>
              <a:t>Files –created, deleted and downloaded</a:t>
            </a:r>
          </a:p>
          <a:p>
            <a:pPr lvl="2"/>
            <a:r>
              <a:rPr lang="en-IE" dirty="0" smtClean="0"/>
              <a:t>Assembly instructions </a:t>
            </a:r>
          </a:p>
          <a:p>
            <a:pPr lvl="2"/>
            <a:r>
              <a:rPr lang="en-IE" dirty="0" smtClean="0"/>
              <a:t>API Calls – trace of</a:t>
            </a:r>
            <a:r>
              <a:rPr lang="en-IE" baseline="0" dirty="0" smtClean="0"/>
              <a:t> </a:t>
            </a:r>
            <a:r>
              <a:rPr lang="en-IE" baseline="0" dirty="0" err="1" smtClean="0"/>
              <a:t>revelant</a:t>
            </a:r>
            <a:r>
              <a:rPr lang="en-IE" baseline="0" dirty="0" smtClean="0"/>
              <a:t> win32 </a:t>
            </a:r>
            <a:r>
              <a:rPr lang="en-IE" baseline="0" dirty="0" err="1" smtClean="0"/>
              <a:t>api</a:t>
            </a:r>
            <a:r>
              <a:rPr lang="en-IE" baseline="0" dirty="0" smtClean="0"/>
              <a:t> calls performed</a:t>
            </a:r>
            <a:endParaRPr lang="en-IE" dirty="0" smtClean="0"/>
          </a:p>
          <a:p>
            <a:pPr lvl="2"/>
            <a:r>
              <a:rPr lang="en-IE" dirty="0" smtClean="0"/>
              <a:t>Screenshots – taken during analysis, handy for ransomware </a:t>
            </a:r>
            <a:r>
              <a:rPr lang="en-IE" dirty="0" err="1" smtClean="0"/>
              <a:t>etc</a:t>
            </a:r>
            <a:endParaRPr lang="en-IE" dirty="0" smtClean="0"/>
          </a:p>
          <a:p>
            <a:endParaRPr lang="en-IE" dirty="0" smtClean="0"/>
          </a:p>
          <a:p>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50</a:t>
            </a:fld>
            <a:endParaRPr lang="en-IE"/>
          </a:p>
        </p:txBody>
      </p:sp>
    </p:spTree>
    <p:extLst>
      <p:ext uri="{BB962C8B-B14F-4D97-AF65-F5344CB8AC3E}">
        <p14:creationId xmlns:p14="http://schemas.microsoft.com/office/powerpoint/2010/main" val="40996742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Automated</a:t>
            </a:r>
          </a:p>
          <a:p>
            <a:pPr lvl="1"/>
            <a:r>
              <a:rPr lang="en-IE" dirty="0" smtClean="0"/>
              <a:t>Triage performed in automated environment</a:t>
            </a:r>
          </a:p>
          <a:p>
            <a:pPr lvl="1"/>
            <a:r>
              <a:rPr lang="en-IE" dirty="0" smtClean="0"/>
              <a:t>Emulation of user behaviour fools anti-discovery mechanisms</a:t>
            </a:r>
          </a:p>
          <a:p>
            <a:pPr lvl="1"/>
            <a:r>
              <a:rPr lang="en-IE" dirty="0" smtClean="0"/>
              <a:t>Collects </a:t>
            </a:r>
            <a:r>
              <a:rPr lang="en-IE" dirty="0" err="1" smtClean="0"/>
              <a:t>artifacts</a:t>
            </a:r>
            <a:r>
              <a:rPr lang="en-IE" dirty="0" smtClean="0"/>
              <a:t> on malware via baseline analysis</a:t>
            </a:r>
          </a:p>
          <a:p>
            <a:r>
              <a:rPr lang="en-IE" dirty="0" smtClean="0"/>
              <a:t>Single Box</a:t>
            </a:r>
          </a:p>
          <a:p>
            <a:pPr lvl="1"/>
            <a:r>
              <a:rPr lang="en-IE" dirty="0" smtClean="0"/>
              <a:t>Iteratively step though changes to environment</a:t>
            </a:r>
          </a:p>
          <a:p>
            <a:pPr lvl="1"/>
            <a:r>
              <a:rPr lang="en-IE" dirty="0" smtClean="0"/>
              <a:t>Greater chance of sabotaging</a:t>
            </a:r>
            <a:r>
              <a:rPr lang="en-IE" baseline="0" dirty="0" smtClean="0"/>
              <a:t> of results by malware </a:t>
            </a:r>
            <a:endParaRPr lang="en-IE" dirty="0" smtClean="0"/>
          </a:p>
          <a:p>
            <a:r>
              <a:rPr lang="en-IE" dirty="0" smtClean="0"/>
              <a:t>Dual Box</a:t>
            </a:r>
          </a:p>
          <a:p>
            <a:pPr lvl="1"/>
            <a:r>
              <a:rPr lang="en-IE" dirty="0" smtClean="0"/>
              <a:t>Increased realism compared to single box</a:t>
            </a:r>
          </a:p>
          <a:p>
            <a:pPr lvl="1"/>
            <a:r>
              <a:rPr lang="en-IE" dirty="0" smtClean="0"/>
              <a:t>Gateway to stimulated network</a:t>
            </a:r>
          </a:p>
          <a:p>
            <a:pPr lvl="1"/>
            <a:r>
              <a:rPr lang="en-IE" dirty="0" smtClean="0"/>
              <a:t>Mitigates some defensive mechanisms</a:t>
            </a:r>
          </a:p>
          <a:p>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52</a:t>
            </a:fld>
            <a:endParaRPr lang="en-IE"/>
          </a:p>
        </p:txBody>
      </p:sp>
    </p:spTree>
    <p:extLst>
      <p:ext uri="{BB962C8B-B14F-4D97-AF65-F5344CB8AC3E}">
        <p14:creationId xmlns:p14="http://schemas.microsoft.com/office/powerpoint/2010/main" val="20418735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err="1" smtClean="0"/>
              <a:t>Fake</a:t>
            </a:r>
            <a:r>
              <a:rPr lang="en-IE" baseline="0" dirty="0" err="1" smtClean="0"/>
              <a:t>net</a:t>
            </a:r>
            <a:r>
              <a:rPr lang="en-IE" baseline="0" dirty="0" smtClean="0"/>
              <a:t> simulates network traffic, so malware thinks its interacting</a:t>
            </a:r>
          </a:p>
          <a:p>
            <a:r>
              <a:rPr lang="en-IE" baseline="0" dirty="0" err="1" smtClean="0"/>
              <a:t>Dns</a:t>
            </a:r>
            <a:r>
              <a:rPr lang="en-IE" baseline="0" dirty="0" smtClean="0"/>
              <a:t>, http, </a:t>
            </a:r>
            <a:r>
              <a:rPr lang="en-IE" baseline="0" dirty="0" err="1" smtClean="0"/>
              <a:t>ssl</a:t>
            </a:r>
            <a:r>
              <a:rPr lang="en-IE" baseline="0" dirty="0" smtClean="0"/>
              <a:t>, </a:t>
            </a:r>
            <a:r>
              <a:rPr lang="en-IE" baseline="0" dirty="0" err="1" smtClean="0"/>
              <a:t>etc</a:t>
            </a:r>
            <a:endParaRPr lang="en-IE" baseline="0" dirty="0" smtClean="0"/>
          </a:p>
          <a:p>
            <a:endParaRPr lang="en-IE" dirty="0" smtClean="0"/>
          </a:p>
          <a:p>
            <a:endParaRPr lang="en-IE" dirty="0" smtClean="0"/>
          </a:p>
          <a:p>
            <a:r>
              <a:rPr lang="en-IE" dirty="0" smtClean="0"/>
              <a:t>You can also include</a:t>
            </a:r>
            <a:r>
              <a:rPr lang="en-IE" baseline="0" dirty="0" smtClean="0"/>
              <a:t> specific tools for analysing PDFs, Office documents, etc. See final slides. </a:t>
            </a:r>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53</a:t>
            </a:fld>
            <a:endParaRPr lang="en-IE"/>
          </a:p>
        </p:txBody>
      </p:sp>
    </p:spTree>
    <p:extLst>
      <p:ext uri="{BB962C8B-B14F-4D97-AF65-F5344CB8AC3E}">
        <p14:creationId xmlns:p14="http://schemas.microsoft.com/office/powerpoint/2010/main" val="34069050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err="1" smtClean="0"/>
              <a:t>Fake</a:t>
            </a:r>
            <a:r>
              <a:rPr lang="en-IE" baseline="0" dirty="0" err="1" smtClean="0"/>
              <a:t>net</a:t>
            </a:r>
            <a:r>
              <a:rPr lang="en-IE" baseline="0" dirty="0" smtClean="0"/>
              <a:t> simulates network traffic, so malware thinks its interacting</a:t>
            </a:r>
          </a:p>
          <a:p>
            <a:r>
              <a:rPr lang="en-IE" baseline="0" dirty="0" err="1" smtClean="0"/>
              <a:t>Dns</a:t>
            </a:r>
            <a:r>
              <a:rPr lang="en-IE" baseline="0" dirty="0" smtClean="0"/>
              <a:t>, http, </a:t>
            </a:r>
            <a:r>
              <a:rPr lang="en-IE" baseline="0" dirty="0" err="1" smtClean="0"/>
              <a:t>ssl</a:t>
            </a:r>
            <a:r>
              <a:rPr lang="en-IE" baseline="0" dirty="0" smtClean="0"/>
              <a:t>, </a:t>
            </a:r>
            <a:r>
              <a:rPr lang="en-IE" baseline="0" dirty="0" err="1" smtClean="0"/>
              <a:t>etc</a:t>
            </a:r>
            <a:endParaRPr lang="en-IE" baseline="0" dirty="0" smtClean="0"/>
          </a:p>
          <a:p>
            <a:endParaRPr lang="en-IE" dirty="0" smtClean="0"/>
          </a:p>
          <a:p>
            <a:endParaRPr lang="en-IE" dirty="0" smtClean="0"/>
          </a:p>
          <a:p>
            <a:r>
              <a:rPr lang="en-IE" dirty="0" smtClean="0"/>
              <a:t>You can also include</a:t>
            </a:r>
            <a:r>
              <a:rPr lang="en-IE" baseline="0" dirty="0" smtClean="0"/>
              <a:t> specific tools for analysing PDFs, Office documents, etc. See final slides. </a:t>
            </a:r>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54</a:t>
            </a:fld>
            <a:endParaRPr lang="en-IE"/>
          </a:p>
        </p:txBody>
      </p:sp>
    </p:spTree>
    <p:extLst>
      <p:ext uri="{BB962C8B-B14F-4D97-AF65-F5344CB8AC3E}">
        <p14:creationId xmlns:p14="http://schemas.microsoft.com/office/powerpoint/2010/main" val="1221116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Automated</a:t>
            </a:r>
          </a:p>
          <a:p>
            <a:pPr lvl="1"/>
            <a:r>
              <a:rPr lang="en-IE" dirty="0" smtClean="0"/>
              <a:t>Triage performed in automated environment</a:t>
            </a:r>
          </a:p>
          <a:p>
            <a:pPr lvl="1"/>
            <a:r>
              <a:rPr lang="en-IE" dirty="0" smtClean="0"/>
              <a:t>Emulation of user behaviour fools anti-discovery mechanisms</a:t>
            </a:r>
          </a:p>
          <a:p>
            <a:pPr lvl="1"/>
            <a:r>
              <a:rPr lang="en-IE" dirty="0" smtClean="0"/>
              <a:t>Collects </a:t>
            </a:r>
            <a:r>
              <a:rPr lang="en-IE" dirty="0" err="1" smtClean="0"/>
              <a:t>artifacts</a:t>
            </a:r>
            <a:r>
              <a:rPr lang="en-IE" dirty="0" smtClean="0"/>
              <a:t> on malware via baseline analysis</a:t>
            </a:r>
          </a:p>
          <a:p>
            <a:r>
              <a:rPr lang="en-IE" dirty="0" smtClean="0"/>
              <a:t>Single Box</a:t>
            </a:r>
          </a:p>
          <a:p>
            <a:pPr lvl="1"/>
            <a:r>
              <a:rPr lang="en-IE" dirty="0" smtClean="0"/>
              <a:t>Iteratively step though changes to environment</a:t>
            </a:r>
          </a:p>
          <a:p>
            <a:pPr lvl="1"/>
            <a:r>
              <a:rPr lang="en-IE" dirty="0" smtClean="0"/>
              <a:t>Greater chance of sabotaging</a:t>
            </a:r>
            <a:r>
              <a:rPr lang="en-IE" baseline="0" dirty="0" smtClean="0"/>
              <a:t> of results by malware </a:t>
            </a:r>
            <a:endParaRPr lang="en-IE" dirty="0" smtClean="0"/>
          </a:p>
          <a:p>
            <a:r>
              <a:rPr lang="en-IE" dirty="0" smtClean="0"/>
              <a:t>Dual Box</a:t>
            </a:r>
          </a:p>
          <a:p>
            <a:pPr lvl="1"/>
            <a:r>
              <a:rPr lang="en-IE" dirty="0" smtClean="0"/>
              <a:t>Increased realism compared to single box</a:t>
            </a:r>
          </a:p>
          <a:p>
            <a:pPr lvl="1"/>
            <a:r>
              <a:rPr lang="en-IE" dirty="0" smtClean="0"/>
              <a:t>Gateway to stimulated network</a:t>
            </a:r>
          </a:p>
          <a:p>
            <a:pPr lvl="1"/>
            <a:r>
              <a:rPr lang="en-IE" dirty="0" smtClean="0"/>
              <a:t>Mitigates some defensive mechanisms</a:t>
            </a:r>
          </a:p>
          <a:p>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55</a:t>
            </a:fld>
            <a:endParaRPr lang="en-IE"/>
          </a:p>
        </p:txBody>
      </p:sp>
    </p:spTree>
    <p:extLst>
      <p:ext uri="{BB962C8B-B14F-4D97-AF65-F5344CB8AC3E}">
        <p14:creationId xmlns:p14="http://schemas.microsoft.com/office/powerpoint/2010/main" val="2177487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Even today some</a:t>
            </a:r>
            <a:r>
              <a:rPr lang="en-IE" baseline="0" dirty="0" smtClean="0"/>
              <a:t> people still believe that malware is a non-issue, especially if you’re a home user or small business. </a:t>
            </a:r>
          </a:p>
          <a:p>
            <a:endParaRPr lang="en-IE" baseline="0" dirty="0" smtClean="0"/>
          </a:p>
          <a:p>
            <a:r>
              <a:rPr lang="en-IE" baseline="0" dirty="0" smtClean="0"/>
              <a:t>“I don’t go to porn sites, of click on dodgy links, I’ll never be infected”. Unfortunately, that’s more often than not just fantasy. </a:t>
            </a:r>
          </a:p>
          <a:p>
            <a:endParaRPr lang="en-IE" baseline="0" dirty="0" smtClean="0"/>
          </a:p>
          <a:p>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6</a:t>
            </a:fld>
            <a:endParaRPr lang="en-IE"/>
          </a:p>
        </p:txBody>
      </p:sp>
    </p:spTree>
    <p:extLst>
      <p:ext uri="{BB962C8B-B14F-4D97-AF65-F5344CB8AC3E}">
        <p14:creationId xmlns:p14="http://schemas.microsoft.com/office/powerpoint/2010/main" val="33943329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Monitor</a:t>
            </a:r>
            <a:r>
              <a:rPr lang="en-IE" baseline="0" dirty="0" smtClean="0"/>
              <a:t> outbound traffic request</a:t>
            </a:r>
          </a:p>
          <a:p>
            <a:pPr marL="171450" indent="-171450">
              <a:buFont typeface="Arial" panose="020B0604020202020204" pitchFamily="34" charset="0"/>
              <a:buChar char="•"/>
            </a:pPr>
            <a:r>
              <a:rPr lang="en-IE" baseline="0" dirty="0" smtClean="0"/>
              <a:t>Port 25: does it need </a:t>
            </a:r>
            <a:r>
              <a:rPr lang="en-IE" baseline="0" dirty="0" err="1" smtClean="0"/>
              <a:t>smpt</a:t>
            </a:r>
            <a:endParaRPr lang="en-IE" baseline="0" dirty="0" smtClean="0"/>
          </a:p>
          <a:p>
            <a:pPr marL="171450" indent="-171450">
              <a:buFont typeface="Arial" panose="020B0604020202020204" pitchFamily="34" charset="0"/>
              <a:buChar char="•"/>
            </a:pPr>
            <a:r>
              <a:rPr lang="en-IE" baseline="0" dirty="0" smtClean="0"/>
              <a:t>port 53   Does it need </a:t>
            </a:r>
            <a:r>
              <a:rPr lang="en-IE" baseline="0" dirty="0" err="1" smtClean="0"/>
              <a:t>dns</a:t>
            </a:r>
            <a:r>
              <a:rPr lang="en-IE" baseline="0" dirty="0" smtClean="0"/>
              <a:t>: </a:t>
            </a:r>
          </a:p>
          <a:p>
            <a:pPr marL="171450" indent="-171450">
              <a:buFont typeface="Arial" panose="020B0604020202020204" pitchFamily="34" charset="0"/>
              <a:buChar char="•"/>
            </a:pPr>
            <a:r>
              <a:rPr lang="en-IE" baseline="0" dirty="0" smtClean="0"/>
              <a:t>port 80  443   Does it need http: </a:t>
            </a:r>
          </a:p>
          <a:p>
            <a:pPr marL="171450" indent="-171450">
              <a:buFont typeface="Arial" panose="020B0604020202020204" pitchFamily="34" charset="0"/>
              <a:buChar char="•"/>
            </a:pPr>
            <a:r>
              <a:rPr lang="en-IE" baseline="0" dirty="0" smtClean="0"/>
              <a:t>port 20-21  Does it need ftp: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E" baseline="0" dirty="0" smtClean="0"/>
              <a:t>Does it need IRC: 66659-6669</a:t>
            </a:r>
          </a:p>
          <a:p>
            <a:pPr marL="171450" indent="-171450">
              <a:buFont typeface="Arial" panose="020B0604020202020204" pitchFamily="34" charset="0"/>
              <a:buChar char="•"/>
            </a:pPr>
            <a:r>
              <a:rPr lang="en-IE" baseline="0" dirty="0" smtClean="0"/>
              <a:t>1080   Does it need Doom :D </a:t>
            </a:r>
          </a:p>
          <a:p>
            <a:pPr marL="171450" indent="-171450">
              <a:buFont typeface="Arial" panose="020B0604020202020204" pitchFamily="34" charset="0"/>
              <a:buChar char="•"/>
            </a:pPr>
            <a:endParaRPr lang="en-IE" u="none" dirty="0"/>
          </a:p>
        </p:txBody>
      </p:sp>
      <p:sp>
        <p:nvSpPr>
          <p:cNvPr id="4" name="Slide Number Placeholder 3"/>
          <p:cNvSpPr>
            <a:spLocks noGrp="1"/>
          </p:cNvSpPr>
          <p:nvPr>
            <p:ph type="sldNum" sz="quarter" idx="10"/>
          </p:nvPr>
        </p:nvSpPr>
        <p:spPr/>
        <p:txBody>
          <a:bodyPr/>
          <a:lstStyle/>
          <a:p>
            <a:fld id="{6BB98AFB-CB0D-4DFE-87B9-B4B0D0DE73CD}" type="slidenum">
              <a:rPr lang="en-IE" smtClean="0"/>
              <a:t>56</a:t>
            </a:fld>
            <a:endParaRPr lang="en-IE"/>
          </a:p>
        </p:txBody>
      </p:sp>
    </p:spTree>
    <p:extLst>
      <p:ext uri="{BB962C8B-B14F-4D97-AF65-F5344CB8AC3E}">
        <p14:creationId xmlns:p14="http://schemas.microsoft.com/office/powerpoint/2010/main" val="6684708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err="1" smtClean="0"/>
              <a:t>REMnux</a:t>
            </a:r>
            <a:r>
              <a:rPr lang="en-IE" dirty="0" smtClean="0"/>
              <a:t> </a:t>
            </a:r>
            <a:r>
              <a:rPr lang="en-IE" dirty="0" err="1" smtClean="0"/>
              <a:t>inclues</a:t>
            </a:r>
            <a:r>
              <a:rPr lang="en-IE" baseline="0" dirty="0" smtClean="0"/>
              <a:t> Dual Box, a fake gateway server </a:t>
            </a:r>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57</a:t>
            </a:fld>
            <a:endParaRPr lang="en-IE"/>
          </a:p>
        </p:txBody>
      </p:sp>
    </p:spTree>
    <p:extLst>
      <p:ext uri="{BB962C8B-B14F-4D97-AF65-F5344CB8AC3E}">
        <p14:creationId xmlns:p14="http://schemas.microsoft.com/office/powerpoint/2010/main" val="27357230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baseline="0" dirty="0" smtClean="0"/>
          </a:p>
        </p:txBody>
      </p:sp>
      <p:sp>
        <p:nvSpPr>
          <p:cNvPr id="4" name="Slide Number Placeholder 3"/>
          <p:cNvSpPr>
            <a:spLocks noGrp="1"/>
          </p:cNvSpPr>
          <p:nvPr>
            <p:ph type="sldNum" sz="quarter" idx="10"/>
          </p:nvPr>
        </p:nvSpPr>
        <p:spPr/>
        <p:txBody>
          <a:bodyPr/>
          <a:lstStyle/>
          <a:p>
            <a:fld id="{6BB98AFB-CB0D-4DFE-87B9-B4B0D0DE73CD}" type="slidenum">
              <a:rPr lang="en-IE" smtClean="0"/>
              <a:t>58</a:t>
            </a:fld>
            <a:endParaRPr lang="en-IE"/>
          </a:p>
        </p:txBody>
      </p:sp>
    </p:spTree>
    <p:extLst>
      <p:ext uri="{BB962C8B-B14F-4D97-AF65-F5344CB8AC3E}">
        <p14:creationId xmlns:p14="http://schemas.microsoft.com/office/powerpoint/2010/main" val="35101823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IE" dirty="0" smtClean="0"/>
              <a:t>Difficult to read without practice</a:t>
            </a:r>
          </a:p>
          <a:p>
            <a:pPr lvl="2"/>
            <a:r>
              <a:rPr lang="en-IE" dirty="0" smtClean="0"/>
              <a:t>Choose HTML at start</a:t>
            </a:r>
          </a:p>
          <a:p>
            <a:pPr lvl="2"/>
            <a:r>
              <a:rPr lang="en-IE" dirty="0" smtClean="0"/>
              <a:t>Later can parse out the necessary info from Text file</a:t>
            </a:r>
          </a:p>
          <a:p>
            <a:endParaRPr lang="en-IE" dirty="0" smtClean="0"/>
          </a:p>
          <a:p>
            <a:r>
              <a:rPr lang="en-IE" dirty="0" err="1" smtClean="0"/>
              <a:t>RegShot</a:t>
            </a:r>
            <a:r>
              <a:rPr lang="en-IE" dirty="0" smtClean="0"/>
              <a:t> will only be able to compare between two specific</a:t>
            </a:r>
            <a:r>
              <a:rPr lang="en-IE" baseline="0" dirty="0" smtClean="0"/>
              <a:t> points in time. </a:t>
            </a:r>
          </a:p>
          <a:p>
            <a:r>
              <a:rPr lang="en-IE" baseline="0" dirty="0" smtClean="0"/>
              <a:t>They cannot show files that were created, actioned and deleted on the fly. </a:t>
            </a:r>
          </a:p>
          <a:p>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59</a:t>
            </a:fld>
            <a:endParaRPr lang="en-IE"/>
          </a:p>
        </p:txBody>
      </p:sp>
    </p:spTree>
    <p:extLst>
      <p:ext uri="{BB962C8B-B14F-4D97-AF65-F5344CB8AC3E}">
        <p14:creationId xmlns:p14="http://schemas.microsoft.com/office/powerpoint/2010/main" val="23981536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baseline="0" dirty="0" smtClean="0"/>
          </a:p>
          <a:p>
            <a:r>
              <a:rPr lang="en-IE" baseline="0" dirty="0" smtClean="0"/>
              <a:t>Hence we need something that records real-time </a:t>
            </a:r>
            <a:r>
              <a:rPr lang="en-IE" baseline="0" dirty="0" err="1" smtClean="0"/>
              <a:t>occurances</a:t>
            </a:r>
            <a:r>
              <a:rPr lang="en-IE" baseline="0" dirty="0" smtClean="0"/>
              <a:t>. </a:t>
            </a:r>
          </a:p>
          <a:p>
            <a:r>
              <a:rPr lang="en-IE" dirty="0" smtClean="0"/>
              <a:t/>
            </a:r>
            <a:br>
              <a:rPr lang="en-IE" dirty="0" smtClean="0"/>
            </a:br>
            <a:r>
              <a:rPr lang="en-IE" dirty="0" smtClean="0"/>
              <a:t>Captures</a:t>
            </a:r>
            <a:r>
              <a:rPr lang="en-IE" baseline="0" dirty="0" smtClean="0"/>
              <a:t> an almost overwhelming amount of information</a:t>
            </a:r>
          </a:p>
          <a:p>
            <a:r>
              <a:rPr lang="en-IE" baseline="0" dirty="0" smtClean="0"/>
              <a:t>Learn to use the filters to remove the majority of the noise. </a:t>
            </a:r>
          </a:p>
          <a:p>
            <a:endParaRPr lang="en-IE" baseline="0" dirty="0" smtClean="0"/>
          </a:p>
          <a:p>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60</a:t>
            </a:fld>
            <a:endParaRPr lang="en-IE"/>
          </a:p>
        </p:txBody>
      </p:sp>
    </p:spTree>
    <p:extLst>
      <p:ext uri="{BB962C8B-B14F-4D97-AF65-F5344CB8AC3E}">
        <p14:creationId xmlns:p14="http://schemas.microsoft.com/office/powerpoint/2010/main" val="39381759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baseline="0" dirty="0" smtClean="0"/>
              <a:t>With Process Explorer you can see what processes are running, parse strings in memory in real time </a:t>
            </a:r>
            <a:endParaRPr lang="en-IE" dirty="0" smtClean="0"/>
          </a:p>
          <a:p>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61</a:t>
            </a:fld>
            <a:endParaRPr lang="en-IE"/>
          </a:p>
        </p:txBody>
      </p:sp>
    </p:spTree>
    <p:extLst>
      <p:ext uri="{BB962C8B-B14F-4D97-AF65-F5344CB8AC3E}">
        <p14:creationId xmlns:p14="http://schemas.microsoft.com/office/powerpoint/2010/main" val="30050921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66</a:t>
            </a:fld>
            <a:endParaRPr lang="en-IE"/>
          </a:p>
        </p:txBody>
      </p:sp>
    </p:spTree>
    <p:extLst>
      <p:ext uri="{BB962C8B-B14F-4D97-AF65-F5344CB8AC3E}">
        <p14:creationId xmlns:p14="http://schemas.microsoft.com/office/powerpoint/2010/main" val="3865843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Before we go further, we do need to add a reality check.</a:t>
            </a:r>
          </a:p>
          <a:p>
            <a:endParaRPr lang="en-IE" baseline="0" dirty="0" smtClean="0"/>
          </a:p>
          <a:p>
            <a:r>
              <a:rPr lang="en-IE" baseline="0" dirty="0" smtClean="0"/>
              <a:t>Malware isn’t the primary reason for breeches, </a:t>
            </a:r>
            <a:r>
              <a:rPr lang="en-IE" baseline="0" dirty="0" smtClean="0"/>
              <a:t>in fact in some industries its not even the Major reason, but </a:t>
            </a:r>
            <a:r>
              <a:rPr lang="en-IE" baseline="0" dirty="0" smtClean="0"/>
              <a:t>it is </a:t>
            </a:r>
            <a:r>
              <a:rPr lang="en-IE" baseline="0" dirty="0" smtClean="0"/>
              <a:t>one that needs to be addressed</a:t>
            </a:r>
          </a:p>
          <a:p>
            <a:r>
              <a:rPr lang="en-IE" baseline="0" dirty="0" smtClean="0"/>
              <a:t>Defence-in-depth is the nature of our game, so we have to mitigate risk at every point </a:t>
            </a:r>
            <a:r>
              <a:rPr lang="en-IE" baseline="0" dirty="0" smtClean="0"/>
              <a:t>possible</a:t>
            </a:r>
          </a:p>
          <a:p>
            <a:endParaRPr lang="en-IE" baseline="0" dirty="0" smtClean="0"/>
          </a:p>
          <a:p>
            <a:r>
              <a:rPr lang="en-IE" baseline="0" dirty="0" smtClean="0"/>
              <a:t>Not all breeches occur because of Hacktivists or Nation States, a lot of the time its through human error, greed or desires for revenge. </a:t>
            </a:r>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7</a:t>
            </a:fld>
            <a:endParaRPr lang="en-IE"/>
          </a:p>
        </p:txBody>
      </p:sp>
    </p:spTree>
    <p:extLst>
      <p:ext uri="{BB962C8B-B14F-4D97-AF65-F5344CB8AC3E}">
        <p14:creationId xmlns:p14="http://schemas.microsoft.com/office/powerpoint/2010/main" val="2649362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Well, if its not the primary cause, you as, who cares?</a:t>
            </a:r>
            <a:r>
              <a:rPr lang="en-IE" baseline="0" dirty="0" smtClean="0"/>
              <a:t> </a:t>
            </a:r>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8</a:t>
            </a:fld>
            <a:endParaRPr lang="en-IE"/>
          </a:p>
        </p:txBody>
      </p:sp>
    </p:spTree>
    <p:extLst>
      <p:ext uri="{BB962C8B-B14F-4D97-AF65-F5344CB8AC3E}">
        <p14:creationId xmlns:p14="http://schemas.microsoft.com/office/powerpoint/2010/main" val="4233410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So, why</a:t>
            </a:r>
            <a:r>
              <a:rPr lang="en-IE" baseline="0" dirty="0" smtClean="0"/>
              <a:t> should we care? </a:t>
            </a:r>
          </a:p>
          <a:p>
            <a:r>
              <a:rPr lang="en-IE" baseline="0" dirty="0" smtClean="0"/>
              <a:t>We’re not countries with secrets, </a:t>
            </a:r>
            <a:r>
              <a:rPr lang="en-IE" baseline="0" dirty="0" err="1" smtClean="0"/>
              <a:t>whats</a:t>
            </a:r>
            <a:r>
              <a:rPr lang="en-IE" baseline="0" dirty="0" smtClean="0"/>
              <a:t> the worst that could happen, right?</a:t>
            </a:r>
          </a:p>
          <a:p>
            <a:endParaRPr lang="en-IE" baseline="0" dirty="0" smtClean="0"/>
          </a:p>
          <a:p>
            <a:r>
              <a:rPr lang="en-IE" baseline="0" dirty="0" smtClean="0"/>
              <a:t>Well, if you operate within any regulated industry, from healthcare to pharma to universities to widget factories:</a:t>
            </a:r>
          </a:p>
          <a:p>
            <a:pPr marL="171450" indent="-171450">
              <a:buFont typeface="Arial" panose="020B0604020202020204" pitchFamily="34" charset="0"/>
              <a:buChar char="•"/>
            </a:pPr>
            <a:r>
              <a:rPr lang="en-IE" baseline="0" dirty="0" smtClean="0"/>
              <a:t>HIPPA</a:t>
            </a:r>
          </a:p>
          <a:p>
            <a:pPr marL="171450" indent="-171450">
              <a:buFont typeface="Arial" panose="020B0604020202020204" pitchFamily="34" charset="0"/>
              <a:buChar char="•"/>
            </a:pPr>
            <a:r>
              <a:rPr lang="en-IE" baseline="0" dirty="0" smtClean="0"/>
              <a:t>PCI DSS</a:t>
            </a:r>
          </a:p>
          <a:p>
            <a:pPr marL="171450" indent="-171450">
              <a:buFont typeface="Arial" panose="020B0604020202020204" pitchFamily="34" charset="0"/>
              <a:buChar char="•"/>
            </a:pPr>
            <a:r>
              <a:rPr lang="en-IE" baseline="0" dirty="0" smtClean="0"/>
              <a:t>EU Data Protection Act</a:t>
            </a:r>
          </a:p>
          <a:p>
            <a:pPr marL="171450" indent="-171450">
              <a:buFont typeface="Arial" panose="020B0604020202020204" pitchFamily="34" charset="0"/>
              <a:buChar char="•"/>
            </a:pPr>
            <a:r>
              <a:rPr lang="en-IE" baseline="0" dirty="0" smtClean="0"/>
              <a:t>Local </a:t>
            </a:r>
            <a:r>
              <a:rPr lang="en-IE" baseline="0" dirty="0" err="1" smtClean="0"/>
              <a:t>gov</a:t>
            </a:r>
            <a:r>
              <a:rPr lang="en-IE" baseline="0" dirty="0" smtClean="0"/>
              <a:t> laws</a:t>
            </a:r>
          </a:p>
          <a:p>
            <a:pPr marL="171450" indent="-171450">
              <a:buFont typeface="Arial" panose="020B0604020202020204" pitchFamily="34" charset="0"/>
              <a:buChar char="•"/>
            </a:pPr>
            <a:endParaRPr lang="en-IE" baseline="0" dirty="0" smtClean="0"/>
          </a:p>
        </p:txBody>
      </p:sp>
      <p:sp>
        <p:nvSpPr>
          <p:cNvPr id="4" name="Slide Number Placeholder 3"/>
          <p:cNvSpPr>
            <a:spLocks noGrp="1"/>
          </p:cNvSpPr>
          <p:nvPr>
            <p:ph type="sldNum" sz="quarter" idx="10"/>
          </p:nvPr>
        </p:nvSpPr>
        <p:spPr/>
        <p:txBody>
          <a:bodyPr/>
          <a:lstStyle/>
          <a:p>
            <a:fld id="{6BB98AFB-CB0D-4DFE-87B9-B4B0D0DE73CD}" type="slidenum">
              <a:rPr lang="en-IE" smtClean="0"/>
              <a:t>9</a:t>
            </a:fld>
            <a:endParaRPr lang="en-IE"/>
          </a:p>
        </p:txBody>
      </p:sp>
    </p:spTree>
    <p:extLst>
      <p:ext uri="{BB962C8B-B14F-4D97-AF65-F5344CB8AC3E}">
        <p14:creationId xmlns:p14="http://schemas.microsoft.com/office/powerpoint/2010/main" val="14052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SPAM,</a:t>
            </a:r>
            <a:r>
              <a:rPr lang="en-IE" baseline="0" dirty="0" smtClean="0"/>
              <a:t> national infrastructure, banking malware… it seems everything in the outside world is being hacked. ..</a:t>
            </a:r>
          </a:p>
          <a:p>
            <a:endParaRPr lang="en-IE" baseline="0" dirty="0" smtClean="0"/>
          </a:p>
          <a:p>
            <a:r>
              <a:rPr lang="en-IE" baseline="0" dirty="0" smtClean="0"/>
              <a:t>Who remembers the 1976s film “The Network”. . . . </a:t>
            </a:r>
            <a:br>
              <a:rPr lang="en-IE" baseline="0" dirty="0" smtClean="0"/>
            </a:br>
            <a:r>
              <a:rPr lang="en-IE" baseline="0" dirty="0" smtClean="0"/>
              <a:t/>
            </a:r>
            <a:br>
              <a:rPr lang="en-IE" baseline="0" dirty="0" smtClean="0"/>
            </a:br>
            <a:r>
              <a:rPr lang="en-IE" baseline="0" dirty="0" err="1" smtClean="0"/>
              <a:t>Theres</a:t>
            </a:r>
            <a:r>
              <a:rPr lang="en-IE" baseline="0" dirty="0" smtClean="0"/>
              <a:t> a moment of cinematic greatness when the </a:t>
            </a:r>
            <a:r>
              <a:rPr lang="en-IE" baseline="0" dirty="0" smtClean="0"/>
              <a:t>protagonist </a:t>
            </a:r>
            <a:r>
              <a:rPr lang="en-IE" baseline="0" dirty="0" smtClean="0"/>
              <a:t>Howard Beale kind of loses the plot, and final starts telling what he sees as the “truth” to the captive audience</a:t>
            </a:r>
            <a:br>
              <a:rPr lang="en-IE" baseline="0" dirty="0" smtClean="0"/>
            </a:br>
            <a:r>
              <a:rPr lang="en-IE" baseline="0" dirty="0" smtClean="0"/>
              <a:t/>
            </a:r>
            <a:br>
              <a:rPr lang="en-IE" baseline="0" dirty="0" smtClean="0"/>
            </a:br>
            <a:r>
              <a:rPr lang="en-IE" baseline="0" dirty="0" err="1" smtClean="0"/>
              <a:t>Heres</a:t>
            </a:r>
            <a:r>
              <a:rPr lang="en-IE" baseline="0" dirty="0" smtClean="0"/>
              <a:t> the start:</a:t>
            </a:r>
            <a:br>
              <a:rPr lang="en-IE" baseline="0" dirty="0" smtClean="0"/>
            </a:br>
            <a:r>
              <a:rPr lang="en-IE" baseline="0" dirty="0" smtClean="0"/>
              <a:t/>
            </a:r>
            <a:br>
              <a:rPr lang="en-IE" baseline="0" dirty="0" smtClean="0"/>
            </a:br>
            <a:r>
              <a:rPr lang="en-IE" baseline="0" dirty="0" smtClean="0"/>
              <a:t>“</a:t>
            </a:r>
            <a:r>
              <a:rPr lang="en-US" sz="1200" b="1" i="0" kern="1200" dirty="0" smtClean="0">
                <a:solidFill>
                  <a:schemeClr val="tx1"/>
                </a:solidFill>
                <a:effectLst/>
                <a:latin typeface="+mn-lt"/>
                <a:ea typeface="+mn-ea"/>
                <a:cs typeface="+mn-cs"/>
              </a:rPr>
              <a:t>I don't have to tell you things are bad. Everybody knows things are bad.</a:t>
            </a:r>
            <a:r>
              <a:rPr lang="en-US" sz="1200" b="0" i="0" kern="1200" dirty="0" smtClean="0">
                <a:solidFill>
                  <a:schemeClr val="tx1"/>
                </a:solidFill>
                <a:effectLst/>
                <a:latin typeface="+mn-lt"/>
                <a:ea typeface="+mn-ea"/>
                <a:cs typeface="+mn-cs"/>
              </a:rPr>
              <a:t> It's a depression. Everybody's out of work or scared of losing their job. The dollar buys a nickel's worth. Banks are going bust. Shopkeepers keep a gun under the counter. Punks are running wild in the street and there's nobody anywhere who seems to know what to do, and there's no end to it. We know the air is unfit to breathe and our food is unfit to eat, and we sit watching our TVs while some local newscaster tells us that today we had fifteen homicides and sixty-three violent crimes, as if that's the way it's supposed to be.</a:t>
            </a:r>
            <a:r>
              <a:rPr lang="en-US" dirty="0" smtClean="0"/>
              <a:t/>
            </a:r>
            <a:br>
              <a:rPr lang="en-US" dirty="0" smtClean="0"/>
            </a:br>
            <a:r>
              <a:rPr lang="en-US" sz="1200" b="1" i="0" kern="1200" dirty="0" smtClean="0">
                <a:solidFill>
                  <a:schemeClr val="tx1"/>
                </a:solidFill>
                <a:effectLst/>
                <a:latin typeface="+mn-lt"/>
                <a:ea typeface="+mn-ea"/>
                <a:cs typeface="+mn-cs"/>
              </a:rPr>
              <a:t>We know things are bad — worse than bad. They're crazy. It's like everything everywhere is going crazy, so we don't go out anymore.</a:t>
            </a:r>
            <a:r>
              <a:rPr lang="en-US" sz="1200" b="0" i="0" kern="1200" dirty="0" smtClean="0">
                <a:solidFill>
                  <a:schemeClr val="tx1"/>
                </a:solidFill>
                <a:effectLst/>
                <a:latin typeface="+mn-lt"/>
                <a:ea typeface="+mn-ea"/>
                <a:cs typeface="+mn-cs"/>
              </a:rPr>
              <a:t> We sit in the house, and slowly the world we are living in is getting smaller, and all we say is: 'Please, at least leave us alone in our living rooms. Let me have my toaster and my TV and my steel-belted radials and I won't say anything. Just leave us alone.”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Well, I'm not </a:t>
            </a:r>
            <a:r>
              <a:rPr lang="en-US" sz="1200" b="1" i="0" kern="1200" dirty="0" err="1" smtClean="0">
                <a:solidFill>
                  <a:schemeClr val="tx1"/>
                </a:solidFill>
                <a:effectLst/>
                <a:latin typeface="+mn-lt"/>
                <a:ea typeface="+mn-ea"/>
                <a:cs typeface="+mn-cs"/>
              </a:rPr>
              <a:t>gonna</a:t>
            </a:r>
            <a:r>
              <a:rPr lang="en-US" sz="1200" b="1" i="0" kern="1200" dirty="0" smtClean="0">
                <a:solidFill>
                  <a:schemeClr val="tx1"/>
                </a:solidFill>
                <a:effectLst/>
                <a:latin typeface="+mn-lt"/>
                <a:ea typeface="+mn-ea"/>
                <a:cs typeface="+mn-cs"/>
              </a:rPr>
              <a:t> leave you alone. I want you to get MAD!</a:t>
            </a:r>
            <a:endParaRPr lang="en-IE" dirty="0"/>
          </a:p>
        </p:txBody>
      </p:sp>
      <p:sp>
        <p:nvSpPr>
          <p:cNvPr id="4" name="Slide Number Placeholder 3"/>
          <p:cNvSpPr>
            <a:spLocks noGrp="1"/>
          </p:cNvSpPr>
          <p:nvPr>
            <p:ph type="sldNum" sz="quarter" idx="10"/>
          </p:nvPr>
        </p:nvSpPr>
        <p:spPr/>
        <p:txBody>
          <a:bodyPr/>
          <a:lstStyle/>
          <a:p>
            <a:fld id="{6BB98AFB-CB0D-4DFE-87B9-B4B0D0DE73CD}" type="slidenum">
              <a:rPr lang="en-IE" smtClean="0"/>
              <a:t>10</a:t>
            </a:fld>
            <a:endParaRPr lang="en-IE"/>
          </a:p>
        </p:txBody>
      </p:sp>
    </p:spTree>
    <p:extLst>
      <p:ext uri="{BB962C8B-B14F-4D97-AF65-F5344CB8AC3E}">
        <p14:creationId xmlns:p14="http://schemas.microsoft.com/office/powerpoint/2010/main" val="41766084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533400"/>
            <a:ext cx="5029200" cy="2514601"/>
          </a:xfrm>
        </p:spPr>
        <p:txBody>
          <a:bodyPr>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1065212" y="3403600"/>
            <a:ext cx="5029201" cy="1397000"/>
          </a:xfrm>
        </p:spPr>
        <p:txBody>
          <a:bodyPr>
            <a:normAutofit/>
          </a:bodyPr>
          <a:lstStyle>
            <a:lvl1pPr marL="0" indent="0" algn="l">
              <a:spcBef>
                <a:spcPts val="600"/>
              </a:spcBef>
              <a:buNone/>
              <a:defRPr sz="24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3E0FA9E5-6744-4841-888F-9E7CC0C2B7EC}" type="datetimeFigureOut">
              <a:rPr lang="en-US"/>
              <a:t>12/7/2016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66475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E0FA9E5-6744-4841-888F-9E7CC0C2B7EC}" type="datetimeFigureOut">
              <a:rPr lang="en-US"/>
              <a:t>12/7/2016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66809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1412" y="533400"/>
            <a:ext cx="2362201" cy="54864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065213" y="533400"/>
            <a:ext cx="7467599"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E0FA9E5-6744-4841-888F-9E7CC0C2B7EC}" type="datetimeFigureOut">
              <a:rPr lang="en-US"/>
              <a:t>12/7/2016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18824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E0FA9E5-6744-4841-888F-9E7CC0C2B7EC}" type="datetimeFigureOut">
              <a:rPr lang="en-US"/>
              <a:t>12/7/2016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42915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5214" y="533400"/>
            <a:ext cx="8686800" cy="2286000"/>
          </a:xfrm>
        </p:spPr>
        <p:txBody>
          <a:bodyPr anchor="b">
            <a:normAutofit/>
          </a:bodyPr>
          <a:lstStyle>
            <a:lvl1pPr algn="l">
              <a:defRPr sz="5400" b="1" cap="none" baseline="0"/>
            </a:lvl1pPr>
          </a:lstStyle>
          <a:p>
            <a:r>
              <a:rPr lang="en-US" smtClean="0"/>
              <a:t>Click to edit Master title style</a:t>
            </a:r>
            <a:endParaRPr/>
          </a:p>
        </p:txBody>
      </p:sp>
      <p:sp>
        <p:nvSpPr>
          <p:cNvPr id="3" name="Text Placeholder 2"/>
          <p:cNvSpPr>
            <a:spLocks noGrp="1"/>
          </p:cNvSpPr>
          <p:nvPr>
            <p:ph type="body" idx="1"/>
          </p:nvPr>
        </p:nvSpPr>
        <p:spPr>
          <a:xfrm>
            <a:off x="1065214" y="3124200"/>
            <a:ext cx="8686800" cy="1371600"/>
          </a:xfrm>
        </p:spPr>
        <p:txBody>
          <a:bodyPr anchor="t">
            <a:normAutofit/>
          </a:bodyPr>
          <a:lstStyle>
            <a:lvl1pPr marL="0" indent="0">
              <a:spcBef>
                <a:spcPts val="600"/>
              </a:spcBef>
              <a:buNone/>
              <a:defRPr sz="24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0FA9E5-6744-4841-888F-9E7CC0C2B7EC}" type="datetimeFigureOut">
              <a:rPr lang="en-US"/>
              <a:t>12/7/2016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370133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065212" y="1828800"/>
            <a:ext cx="4251960"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5464598" y="1828800"/>
            <a:ext cx="4251960"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3E0FA9E5-6744-4841-888F-9E7CC0C2B7EC}" type="datetimeFigureOut">
              <a:rPr lang="en-US"/>
              <a:t>12/7/2016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341370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065213" y="1828799"/>
            <a:ext cx="4251960" cy="685801"/>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5213" y="2590800"/>
            <a:ext cx="4251960"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5500053" y="1828799"/>
            <a:ext cx="4251960" cy="685801"/>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00053" y="2590800"/>
            <a:ext cx="4251960"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3E0FA9E5-6744-4841-888F-9E7CC0C2B7EC}" type="datetimeFigureOut">
              <a:rPr lang="en-US"/>
              <a:t>12/7/2016</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00078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3E0FA9E5-6744-4841-888F-9E7CC0C2B7EC}" type="datetimeFigureOut">
              <a:rPr lang="en-US"/>
              <a:t>12/7/2016</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90715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0FA9E5-6744-4841-888F-9E7CC0C2B7EC}" type="datetimeFigureOut">
              <a:rPr lang="en-US"/>
              <a:t>12/7/2016</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4415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5213" y="533400"/>
            <a:ext cx="4114800" cy="1524000"/>
          </a:xfrm>
        </p:spPr>
        <p:txBody>
          <a:bodyPr anchor="b">
            <a:normAutofit/>
          </a:bodyPr>
          <a:lstStyle>
            <a:lvl1pPr algn="l">
              <a:defRPr sz="3600" b="1"/>
            </a:lvl1pPr>
          </a:lstStyle>
          <a:p>
            <a:r>
              <a:rPr lang="en-US" smtClean="0"/>
              <a:t>Click to edit Master title style</a:t>
            </a:r>
            <a:endParaRPr/>
          </a:p>
        </p:txBody>
      </p:sp>
      <p:sp>
        <p:nvSpPr>
          <p:cNvPr id="3" name="Content Placeholder 2"/>
          <p:cNvSpPr>
            <a:spLocks noGrp="1"/>
          </p:cNvSpPr>
          <p:nvPr>
            <p:ph idx="1"/>
          </p:nvPr>
        </p:nvSpPr>
        <p:spPr>
          <a:xfrm>
            <a:off x="5865813" y="533400"/>
            <a:ext cx="5867400"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065213" y="2209800"/>
            <a:ext cx="4114800" cy="3810000"/>
          </a:xfrm>
        </p:spPr>
        <p:txBody>
          <a:bodyPr>
            <a:normAutofit/>
          </a:bodyPr>
          <a:lstStyle>
            <a:lvl1pPr marL="0" indent="0">
              <a:lnSpc>
                <a:spcPct val="110000"/>
              </a:lnSpc>
              <a:spcBef>
                <a:spcPts val="600"/>
              </a:spcBef>
              <a:buNone/>
              <a:defRPr sz="18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0FA9E5-6744-4841-888F-9E7CC0C2B7EC}" type="datetimeFigureOut">
              <a:rPr lang="en-US"/>
              <a:t>12/7/2016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10171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5213" y="533400"/>
            <a:ext cx="4114800" cy="1524000"/>
          </a:xfrm>
        </p:spPr>
        <p:txBody>
          <a:bodyPr anchor="b">
            <a:noAutofit/>
          </a:bodyPr>
          <a:lstStyle>
            <a:lvl1pPr algn="l">
              <a:defRPr sz="3600" b="1"/>
            </a:lvl1pPr>
          </a:lstStyle>
          <a:p>
            <a:r>
              <a:rPr lang="en-US" smtClean="0"/>
              <a:t>Click to edit Master title style</a:t>
            </a:r>
            <a:endParaRPr/>
          </a:p>
        </p:txBody>
      </p:sp>
      <p:sp>
        <p:nvSpPr>
          <p:cNvPr id="3" name="Picture Placeholder 2"/>
          <p:cNvSpPr>
            <a:spLocks noGrp="1"/>
          </p:cNvSpPr>
          <p:nvPr>
            <p:ph type="pic" idx="1"/>
          </p:nvPr>
        </p:nvSpPr>
        <p:spPr>
          <a:xfrm>
            <a:off x="5865812" y="533400"/>
            <a:ext cx="5780173" cy="5791200"/>
          </a:xfrm>
          <a:ln w="50800">
            <a:solidFill>
              <a:schemeClr val="tx1">
                <a:lumMod val="65000"/>
                <a:lumOff val="35000"/>
              </a:schemeClr>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065213" y="2209800"/>
            <a:ext cx="4114800" cy="3810000"/>
          </a:xfrm>
        </p:spPr>
        <p:txBody>
          <a:bodyPr>
            <a:normAutofit/>
          </a:bodyPr>
          <a:lstStyle>
            <a:lvl1pPr marL="0" indent="0">
              <a:lnSpc>
                <a:spcPct val="110000"/>
              </a:lnSpc>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1960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5212" y="533400"/>
            <a:ext cx="8686801" cy="10668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065212" y="1828800"/>
            <a:ext cx="8686801" cy="41910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932612" y="6155267"/>
            <a:ext cx="1371600" cy="273049"/>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3E0FA9E5-6744-4841-888F-9E7CC0C2B7EC}" type="datetimeFigureOut">
              <a:rPr lang="en-US"/>
              <a:pPr/>
              <a:t>12/7/2016</a:t>
            </a:fld>
            <a:endParaRPr/>
          </a:p>
        </p:txBody>
      </p:sp>
      <p:sp>
        <p:nvSpPr>
          <p:cNvPr id="5" name="Footer Placeholder 4"/>
          <p:cNvSpPr>
            <a:spLocks noGrp="1"/>
          </p:cNvSpPr>
          <p:nvPr>
            <p:ph type="ftr" sz="quarter" idx="3"/>
          </p:nvPr>
        </p:nvSpPr>
        <p:spPr>
          <a:xfrm>
            <a:off x="1065213" y="6155267"/>
            <a:ext cx="5653087" cy="273049"/>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a:p>
        </p:txBody>
      </p:sp>
      <p:sp>
        <p:nvSpPr>
          <p:cNvPr id="6" name="Slide Number Placeholder 5"/>
          <p:cNvSpPr>
            <a:spLocks noGrp="1"/>
          </p:cNvSpPr>
          <p:nvPr>
            <p:ph type="sldNum" sz="quarter" idx="4"/>
          </p:nvPr>
        </p:nvSpPr>
        <p:spPr>
          <a:xfrm>
            <a:off x="8532812" y="6155267"/>
            <a:ext cx="1219201" cy="273049"/>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AAEAE4A8-A6E5-453E-B946-FB774B73F48C}" type="slidenum">
              <a:rPr/>
              <a:pPr/>
              <a:t>‹#›</a:t>
            </a:fld>
            <a:endParaRPr/>
          </a:p>
        </p:txBody>
      </p:sp>
    </p:spTree>
    <p:extLst>
      <p:ext uri="{BB962C8B-B14F-4D97-AF65-F5344CB8AC3E}">
        <p14:creationId xmlns:p14="http://schemas.microsoft.com/office/powerpoint/2010/main" val="1597054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80000"/>
        </a:lnSpc>
        <a:spcBef>
          <a:spcPct val="0"/>
        </a:spcBef>
        <a:buNone/>
        <a:defRPr sz="3600" b="1"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hyperlink" Target="http://dfir4blondes.blogspot.co.uk/2013/11/beginning-malware-analysis-with-cuckoo.html" TargetMode="External"/><Relationship Id="rId7" Type="http://schemas.openxmlformats.org/officeDocument/2006/relationships/hyperlink" Target="http://www.behindthefirewalls.com/2013/12/unpacking-upx-file-manually-with-ollydbg.html" TargetMode="External"/><Relationship Id="rId2" Type="http://schemas.openxmlformats.org/officeDocument/2006/relationships/hyperlink" Target="https://digital-forensics.sans.org/blog/2010/11/12/get-started-with-malware-analysis/" TargetMode="External"/><Relationship Id="rId1" Type="http://schemas.openxmlformats.org/officeDocument/2006/relationships/slideLayout" Target="../slideLayouts/slideLayout2.xml"/><Relationship Id="rId6" Type="http://schemas.openxmlformats.org/officeDocument/2006/relationships/hyperlink" Target="https://zeltser.com/reverse-malware-cheat-sheet/" TargetMode="External"/><Relationship Id="rId5" Type="http://schemas.openxmlformats.org/officeDocument/2006/relationships/hyperlink" Target="https://zeltser.com/analyzing-malicious-documents/" TargetMode="External"/><Relationship Id="rId4" Type="http://schemas.openxmlformats.org/officeDocument/2006/relationships/hyperlink" Target="https://www.enisa.europa.eu/topics/trainings-for-cybersecurity-specialists/online-training-material/documents/building-artifact-handling-and-analysis-environment-toolset"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www.cybrary.it/course/malware-analysis" TargetMode="External"/><Relationship Id="rId7" Type="http://schemas.openxmlformats.org/officeDocument/2006/relationships/hyperlink" Target="https://www.amazon.co.uk/Malware-Analysts-Cookbook-DVD-Techniques/dp/0470613033" TargetMode="External"/><Relationship Id="rId2" Type="http://schemas.openxmlformats.org/officeDocument/2006/relationships/hyperlink" Target="https://www.novainfosec.com/2013/12/23/malware-analysis-and-incident-response-for-the-lazy/" TargetMode="External"/><Relationship Id="rId1" Type="http://schemas.openxmlformats.org/officeDocument/2006/relationships/slideLayout" Target="../slideLayouts/slideLayout2.xml"/><Relationship Id="rId6" Type="http://schemas.openxmlformats.org/officeDocument/2006/relationships/hyperlink" Target="https://www.amazon.co.uk/d/Books/Practical-Malware-Analysis-Hands-Dissecting-Malicious-Software/1593272901" TargetMode="External"/><Relationship Id="rId5" Type="http://schemas.openxmlformats.org/officeDocument/2006/relationships/hyperlink" Target="https://www.youtube.com/playlist?list=PLUFkSN0XLZ-kqYbGpY4Gt_VATd4ytQg-Z" TargetMode="External"/><Relationship Id="rId4" Type="http://schemas.openxmlformats.org/officeDocument/2006/relationships/hyperlink" Target="https://www.youtube.com/channel/UCVFXrUwuWxNlm6UNZtBLJ-A/videos"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zeltser.com/malware-sample-sources/" TargetMode="External"/><Relationship Id="rId2" Type="http://schemas.openxmlformats.org/officeDocument/2006/relationships/image" Target="../media/image87.jpeg"/><Relationship Id="rId1" Type="http://schemas.openxmlformats.org/officeDocument/2006/relationships/slideLayout" Target="../slideLayouts/slideLayout2.xml"/><Relationship Id="rId6" Type="http://schemas.openxmlformats.org/officeDocument/2006/relationships/hyperlink" Target="https://www.reddit.com/r/Malware/" TargetMode="External"/><Relationship Id="rId5" Type="http://schemas.openxmlformats.org/officeDocument/2006/relationships/hyperlink" Target="https://www.virustotal.com/en/documentation/virustotal-community/" TargetMode="External"/><Relationship Id="rId4" Type="http://schemas.openxmlformats.org/officeDocument/2006/relationships/hyperlink" Target="http://www.tekdefense.com/downloads/malware-sample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533400"/>
            <a:ext cx="5821286" cy="2514601"/>
          </a:xfrm>
        </p:spPr>
        <p:txBody>
          <a:bodyPr/>
          <a:lstStyle/>
          <a:p>
            <a:r>
              <a:rPr lang="en-US" dirty="0" smtClean="0"/>
              <a:t>Malware Analysis for Beginners</a:t>
            </a:r>
            <a:endParaRPr lang="en-US" dirty="0"/>
          </a:p>
        </p:txBody>
      </p:sp>
      <p:sp>
        <p:nvSpPr>
          <p:cNvPr id="3" name="Subtitle 2"/>
          <p:cNvSpPr>
            <a:spLocks noGrp="1"/>
          </p:cNvSpPr>
          <p:nvPr>
            <p:ph type="subTitle" idx="1"/>
          </p:nvPr>
        </p:nvSpPr>
        <p:spPr>
          <a:xfrm>
            <a:off x="1065212" y="3403600"/>
            <a:ext cx="6901408" cy="1397000"/>
          </a:xfrm>
        </p:spPr>
        <p:txBody>
          <a:bodyPr/>
          <a:lstStyle/>
          <a:p>
            <a:r>
              <a:rPr lang="en-US" dirty="0" smtClean="0"/>
              <a:t>An introduction to Static and Behavioural Analysis</a:t>
            </a:r>
            <a:endParaRPr lang="en-US" dirty="0"/>
          </a:p>
        </p:txBody>
      </p:sp>
    </p:spTree>
    <p:extLst>
      <p:ext uri="{BB962C8B-B14F-4D97-AF65-F5344CB8AC3E}">
        <p14:creationId xmlns:p14="http://schemas.microsoft.com/office/powerpoint/2010/main" val="149325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Malware</a:t>
            </a:r>
            <a:endParaRPr lang="en-IE" dirty="0"/>
          </a:p>
        </p:txBody>
      </p:sp>
      <p:pic>
        <p:nvPicPr>
          <p:cNvPr id="4" name="Content Placeholder 3"/>
          <p:cNvPicPr>
            <a:picLocks noGrp="1" noChangeAspect="1"/>
          </p:cNvPicPr>
          <p:nvPr>
            <p:ph idx="1"/>
          </p:nvPr>
        </p:nvPicPr>
        <p:blipFill>
          <a:blip r:embed="rId3"/>
          <a:stretch>
            <a:fillRect/>
          </a:stretch>
        </p:blipFill>
        <p:spPr>
          <a:xfrm>
            <a:off x="1197868" y="1916832"/>
            <a:ext cx="5015560" cy="4191000"/>
          </a:xfrm>
          <a:prstGeom prst="rect">
            <a:avLst/>
          </a:prstGeom>
        </p:spPr>
      </p:pic>
      <p:pic>
        <p:nvPicPr>
          <p:cNvPr id="5" name="Picture 4"/>
          <p:cNvPicPr>
            <a:picLocks noChangeAspect="1"/>
          </p:cNvPicPr>
          <p:nvPr/>
        </p:nvPicPr>
        <p:blipFill>
          <a:blip r:embed="rId4"/>
          <a:stretch>
            <a:fillRect/>
          </a:stretch>
        </p:blipFill>
        <p:spPr>
          <a:xfrm>
            <a:off x="6310436" y="306896"/>
            <a:ext cx="5055643" cy="2586608"/>
          </a:xfrm>
          <a:prstGeom prst="rect">
            <a:avLst/>
          </a:prstGeom>
        </p:spPr>
      </p:pic>
      <p:pic>
        <p:nvPicPr>
          <p:cNvPr id="6" name="Picture 5"/>
          <p:cNvPicPr>
            <a:picLocks noChangeAspect="1"/>
          </p:cNvPicPr>
          <p:nvPr/>
        </p:nvPicPr>
        <p:blipFill>
          <a:blip r:embed="rId5"/>
          <a:stretch>
            <a:fillRect/>
          </a:stretch>
        </p:blipFill>
        <p:spPr>
          <a:xfrm>
            <a:off x="6314034" y="3201394"/>
            <a:ext cx="5052045" cy="2744096"/>
          </a:xfrm>
          <a:prstGeom prst="rect">
            <a:avLst/>
          </a:prstGeom>
        </p:spPr>
      </p:pic>
    </p:spTree>
    <p:extLst>
      <p:ext uri="{BB962C8B-B14F-4D97-AF65-F5344CB8AC3E}">
        <p14:creationId xmlns:p14="http://schemas.microsoft.com/office/powerpoint/2010/main" val="113672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Malware</a:t>
            </a:r>
            <a:endParaRPr lang="en-IE" dirty="0"/>
          </a:p>
        </p:txBody>
      </p:sp>
      <p:sp>
        <p:nvSpPr>
          <p:cNvPr id="3" name="Content Placeholder 2"/>
          <p:cNvSpPr>
            <a:spLocks noGrp="1"/>
          </p:cNvSpPr>
          <p:nvPr>
            <p:ph idx="1"/>
          </p:nvPr>
        </p:nvSpPr>
        <p:spPr/>
        <p:txBody>
          <a:bodyPr/>
          <a:lstStyle/>
          <a:p>
            <a:endParaRPr lang="en-IE" dirty="0" smtClean="0"/>
          </a:p>
          <a:p>
            <a:endParaRPr lang="en-IE" dirty="0"/>
          </a:p>
          <a:p>
            <a:endParaRPr lang="en-IE" dirty="0" smtClean="0"/>
          </a:p>
          <a:p>
            <a:endParaRPr lang="en-IE" dirty="0"/>
          </a:p>
          <a:p>
            <a:endParaRPr lang="en-IE" dirty="0" smtClean="0"/>
          </a:p>
          <a:p>
            <a:endParaRPr lang="en-IE" dirty="0"/>
          </a:p>
          <a:p>
            <a:endParaRPr lang="en-IE" dirty="0" smtClean="0"/>
          </a:p>
          <a:p>
            <a:r>
              <a:rPr lang="en-IE" dirty="0"/>
              <a:t>Full speech: https://www.youtube.com/watch?v=WINDtlPXmmE</a:t>
            </a:r>
          </a:p>
        </p:txBody>
      </p:sp>
      <p:pic>
        <p:nvPicPr>
          <p:cNvPr id="4" name="Picture 3"/>
          <p:cNvPicPr>
            <a:picLocks noChangeAspect="1"/>
          </p:cNvPicPr>
          <p:nvPr/>
        </p:nvPicPr>
        <p:blipFill>
          <a:blip r:embed="rId3"/>
          <a:stretch>
            <a:fillRect/>
          </a:stretch>
        </p:blipFill>
        <p:spPr>
          <a:xfrm>
            <a:off x="477788" y="1828800"/>
            <a:ext cx="5419725" cy="1000125"/>
          </a:xfrm>
          <a:prstGeom prst="rect">
            <a:avLst/>
          </a:prstGeom>
        </p:spPr>
      </p:pic>
      <p:pic>
        <p:nvPicPr>
          <p:cNvPr id="5" name="Picture 4"/>
          <p:cNvPicPr>
            <a:picLocks noChangeAspect="1"/>
          </p:cNvPicPr>
          <p:nvPr/>
        </p:nvPicPr>
        <p:blipFill>
          <a:blip r:embed="rId4"/>
          <a:stretch>
            <a:fillRect/>
          </a:stretch>
        </p:blipFill>
        <p:spPr>
          <a:xfrm>
            <a:off x="443230" y="2849367"/>
            <a:ext cx="5686425" cy="857250"/>
          </a:xfrm>
          <a:prstGeom prst="rect">
            <a:avLst/>
          </a:prstGeom>
        </p:spPr>
      </p:pic>
      <p:pic>
        <p:nvPicPr>
          <p:cNvPr id="6" name="Picture 5"/>
          <p:cNvPicPr>
            <a:picLocks noChangeAspect="1"/>
          </p:cNvPicPr>
          <p:nvPr/>
        </p:nvPicPr>
        <p:blipFill>
          <a:blip r:embed="rId5"/>
          <a:stretch>
            <a:fillRect/>
          </a:stretch>
        </p:blipFill>
        <p:spPr>
          <a:xfrm>
            <a:off x="508778" y="3800475"/>
            <a:ext cx="5543550" cy="981075"/>
          </a:xfrm>
          <a:prstGeom prst="rect">
            <a:avLst/>
          </a:prstGeom>
        </p:spPr>
      </p:pic>
      <p:pic>
        <p:nvPicPr>
          <p:cNvPr id="7" name="Picture 6"/>
          <p:cNvPicPr>
            <a:picLocks noChangeAspect="1"/>
          </p:cNvPicPr>
          <p:nvPr/>
        </p:nvPicPr>
        <p:blipFill>
          <a:blip r:embed="rId6"/>
          <a:stretch>
            <a:fillRect/>
          </a:stretch>
        </p:blipFill>
        <p:spPr>
          <a:xfrm>
            <a:off x="6266014" y="1828800"/>
            <a:ext cx="5495925" cy="962025"/>
          </a:xfrm>
          <a:prstGeom prst="rect">
            <a:avLst/>
          </a:prstGeom>
        </p:spPr>
      </p:pic>
      <p:pic>
        <p:nvPicPr>
          <p:cNvPr id="8" name="Picture 7"/>
          <p:cNvPicPr>
            <a:picLocks noChangeAspect="1"/>
          </p:cNvPicPr>
          <p:nvPr/>
        </p:nvPicPr>
        <p:blipFill>
          <a:blip r:embed="rId7"/>
          <a:stretch>
            <a:fillRect/>
          </a:stretch>
        </p:blipFill>
        <p:spPr>
          <a:xfrm>
            <a:off x="6266014" y="2828925"/>
            <a:ext cx="5562600" cy="971550"/>
          </a:xfrm>
          <a:prstGeom prst="rect">
            <a:avLst/>
          </a:prstGeom>
        </p:spPr>
      </p:pic>
      <p:pic>
        <p:nvPicPr>
          <p:cNvPr id="9" name="Picture 8"/>
          <p:cNvPicPr>
            <a:picLocks noChangeAspect="1"/>
          </p:cNvPicPr>
          <p:nvPr/>
        </p:nvPicPr>
        <p:blipFill>
          <a:blip r:embed="rId8"/>
          <a:stretch>
            <a:fillRect/>
          </a:stretch>
        </p:blipFill>
        <p:spPr>
          <a:xfrm>
            <a:off x="6256489" y="3801501"/>
            <a:ext cx="5581650" cy="962025"/>
          </a:xfrm>
          <a:prstGeom prst="rect">
            <a:avLst/>
          </a:prstGeom>
        </p:spPr>
      </p:pic>
    </p:spTree>
    <p:extLst>
      <p:ext uri="{BB962C8B-B14F-4D97-AF65-F5344CB8AC3E}">
        <p14:creationId xmlns:p14="http://schemas.microsoft.com/office/powerpoint/2010/main" val="80733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Lab Setup	</a:t>
            </a:r>
            <a:endParaRPr lang="en-US" dirty="0"/>
          </a:p>
        </p:txBody>
      </p:sp>
      <p:sp>
        <p:nvSpPr>
          <p:cNvPr id="2" name="Content Placeholder 1"/>
          <p:cNvSpPr>
            <a:spLocks noGrp="1"/>
          </p:cNvSpPr>
          <p:nvPr>
            <p:ph idx="1"/>
          </p:nvPr>
        </p:nvSpPr>
        <p:spPr/>
        <p:txBody>
          <a:bodyPr/>
          <a:lstStyle/>
          <a:p>
            <a:endParaRPr lang="en-IE" dirty="0"/>
          </a:p>
        </p:txBody>
      </p:sp>
      <p:pic>
        <p:nvPicPr>
          <p:cNvPr id="3" name="Picture 2"/>
          <p:cNvPicPr>
            <a:picLocks noChangeAspect="1"/>
          </p:cNvPicPr>
          <p:nvPr/>
        </p:nvPicPr>
        <p:blipFill>
          <a:blip r:embed="rId3"/>
          <a:stretch>
            <a:fillRect/>
          </a:stretch>
        </p:blipFill>
        <p:spPr>
          <a:xfrm>
            <a:off x="3070076" y="2276872"/>
            <a:ext cx="4229100" cy="2762250"/>
          </a:xfrm>
          <a:prstGeom prst="rect">
            <a:avLst/>
          </a:prstGeom>
        </p:spPr>
      </p:pic>
    </p:spTree>
    <p:extLst>
      <p:ext uri="{BB962C8B-B14F-4D97-AF65-F5344CB8AC3E}">
        <p14:creationId xmlns:p14="http://schemas.microsoft.com/office/powerpoint/2010/main" val="360541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Lab Setup	</a:t>
            </a:r>
            <a:endParaRPr lang="en-US" dirty="0"/>
          </a:p>
        </p:txBody>
      </p:sp>
      <p:sp>
        <p:nvSpPr>
          <p:cNvPr id="14" name="Content Placeholder 13"/>
          <p:cNvSpPr>
            <a:spLocks noGrp="1"/>
          </p:cNvSpPr>
          <p:nvPr>
            <p:ph idx="1"/>
          </p:nvPr>
        </p:nvSpPr>
        <p:spPr>
          <a:xfrm>
            <a:off x="1065212" y="1828800"/>
            <a:ext cx="3661047" cy="4191000"/>
          </a:xfrm>
        </p:spPr>
        <p:txBody>
          <a:bodyPr>
            <a:normAutofit/>
          </a:bodyPr>
          <a:lstStyle/>
          <a:p>
            <a:r>
              <a:rPr lang="en-US" dirty="0"/>
              <a:t>Virtual </a:t>
            </a:r>
            <a:r>
              <a:rPr lang="en-US" dirty="0" err="1"/>
              <a:t>Hyperviser</a:t>
            </a:r>
            <a:endParaRPr lang="en-US" dirty="0"/>
          </a:p>
          <a:p>
            <a:pPr lvl="1"/>
            <a:r>
              <a:rPr lang="en-US" dirty="0"/>
              <a:t>Oracle </a:t>
            </a:r>
            <a:r>
              <a:rPr lang="en-US" dirty="0" err="1"/>
              <a:t>VirtualBox</a:t>
            </a:r>
            <a:endParaRPr lang="en-US" dirty="0"/>
          </a:p>
          <a:p>
            <a:pPr lvl="1"/>
            <a:r>
              <a:rPr lang="en-US" dirty="0"/>
              <a:t>VMWare Player</a:t>
            </a:r>
          </a:p>
          <a:p>
            <a:r>
              <a:rPr lang="en-US" dirty="0" smtClean="0"/>
              <a:t>Linux VM</a:t>
            </a:r>
          </a:p>
          <a:p>
            <a:pPr lvl="1"/>
            <a:r>
              <a:rPr lang="en-US" dirty="0" err="1" smtClean="0"/>
              <a:t>REMnux</a:t>
            </a:r>
            <a:endParaRPr lang="en-US" dirty="0" smtClean="0"/>
          </a:p>
          <a:p>
            <a:pPr lvl="1"/>
            <a:r>
              <a:rPr lang="en-US" dirty="0" smtClean="0"/>
              <a:t>Kali</a:t>
            </a:r>
          </a:p>
          <a:p>
            <a:r>
              <a:rPr lang="en-US" dirty="0" smtClean="0"/>
              <a:t>Windows VM</a:t>
            </a:r>
          </a:p>
          <a:p>
            <a:pPr lvl="1"/>
            <a:r>
              <a:rPr lang="en-US" dirty="0" smtClean="0"/>
              <a:t>Windows XP</a:t>
            </a:r>
          </a:p>
          <a:p>
            <a:pPr lvl="1"/>
            <a:r>
              <a:rPr lang="en-US" dirty="0" smtClean="0"/>
              <a:t>Windows 7</a:t>
            </a:r>
          </a:p>
          <a:p>
            <a:pPr lvl="1"/>
            <a:r>
              <a:rPr lang="en-US" dirty="0" smtClean="0"/>
              <a:t>Windows 8</a:t>
            </a:r>
          </a:p>
        </p:txBody>
      </p:sp>
      <p:pic>
        <p:nvPicPr>
          <p:cNvPr id="2050" name="Picture 2" descr="http://docs.cuckoosandbox.org/en/latest/_images/architecture-m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4761" y="1573222"/>
            <a:ext cx="6724650" cy="446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19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Lab Setup</a:t>
            </a:r>
            <a:endParaRPr lang="en-US" dirty="0"/>
          </a:p>
        </p:txBody>
      </p:sp>
      <p:pic>
        <p:nvPicPr>
          <p:cNvPr id="3074" name="Picture 2" descr="https://i0.wp.com/69.195.124.91/~halofore/wp-content/uploads/2016/08/windows_network_config.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08612" y="1600200"/>
            <a:ext cx="5909402" cy="469991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837828" y="1642492"/>
            <a:ext cx="4419600" cy="1600200"/>
          </a:xfrm>
          <a:prstGeom prst="rect">
            <a:avLst/>
          </a:prstGeom>
        </p:spPr>
      </p:pic>
      <p:pic>
        <p:nvPicPr>
          <p:cNvPr id="3" name="Picture 2"/>
          <p:cNvPicPr>
            <a:picLocks noChangeAspect="1"/>
          </p:cNvPicPr>
          <p:nvPr/>
        </p:nvPicPr>
        <p:blipFill>
          <a:blip r:embed="rId5"/>
          <a:stretch>
            <a:fillRect/>
          </a:stretch>
        </p:blipFill>
        <p:spPr>
          <a:xfrm>
            <a:off x="1950306" y="3284984"/>
            <a:ext cx="2571750" cy="3248025"/>
          </a:xfrm>
          <a:prstGeom prst="rect">
            <a:avLst/>
          </a:prstGeom>
        </p:spPr>
      </p:pic>
    </p:spTree>
    <p:extLst>
      <p:ext uri="{BB962C8B-B14F-4D97-AF65-F5344CB8AC3E}">
        <p14:creationId xmlns:p14="http://schemas.microsoft.com/office/powerpoint/2010/main" val="151941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Methodology </a:t>
            </a:r>
            <a:r>
              <a:rPr lang="en-US" dirty="0"/>
              <a:t>of a Malware Analyst</a:t>
            </a:r>
          </a:p>
        </p:txBody>
      </p:sp>
      <p:pic>
        <p:nvPicPr>
          <p:cNvPr id="6146" name="Picture 2" descr="Image result for incident response chai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23180" y="1828800"/>
            <a:ext cx="6370866"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40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Methodology of a Malware Analyst</a:t>
            </a:r>
          </a:p>
        </p:txBody>
      </p:sp>
      <p:pic>
        <p:nvPicPr>
          <p:cNvPr id="8194" name="Picture 2" descr="http://4.bp.blogspot.com/_Jgk3LbZWY8I/TL4_TEtm0tI/AAAAAAAAAIQ/8rN_FiUP_AI/s640/dfwrs+process.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79239" y="1988840"/>
            <a:ext cx="7258745" cy="3708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995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Methodology of a Malware Analyst</a:t>
            </a:r>
          </a:p>
        </p:txBody>
      </p:sp>
      <p:pic>
        <p:nvPicPr>
          <p:cNvPr id="9218" name="Picture 2" descr="http://4.bp.blogspot.com/_Jgk3LbZWY8I/TL4_gGa186I/AAAAAAAAAIU/P4V8Y9lbZFo/s640/nist+process.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13892" y="1870763"/>
            <a:ext cx="7042721" cy="362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53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Methodology of a Malware Analyst</a:t>
            </a:r>
          </a:p>
        </p:txBody>
      </p:sp>
      <p:pic>
        <p:nvPicPr>
          <p:cNvPr id="10242" name="Picture 2" descr="Image result for malware analysis chai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05980" y="1600200"/>
            <a:ext cx="5621548" cy="4869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38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Methodology of a Malware Analyst</a:t>
            </a:r>
            <a:endParaRPr lang="en-US" dirty="0"/>
          </a:p>
        </p:txBody>
      </p:sp>
      <p:sp>
        <p:nvSpPr>
          <p:cNvPr id="2" name="Content Placeholder 1"/>
          <p:cNvSpPr>
            <a:spLocks noGrp="1"/>
          </p:cNvSpPr>
          <p:nvPr>
            <p:ph idx="1"/>
          </p:nvPr>
        </p:nvSpPr>
        <p:spPr>
          <a:xfrm>
            <a:off x="1065213" y="2233612"/>
            <a:ext cx="7405464" cy="3786188"/>
          </a:xfrm>
        </p:spPr>
        <p:txBody>
          <a:bodyPr/>
          <a:lstStyle/>
          <a:p>
            <a:endParaRPr lang="en-IE" dirty="0"/>
          </a:p>
        </p:txBody>
      </p:sp>
      <p:pic>
        <p:nvPicPr>
          <p:cNvPr id="13316" name="Picture 4" descr="Image result for malware analysis pro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972" y="2085711"/>
            <a:ext cx="5749280" cy="4081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22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143571" y="1916832"/>
            <a:ext cx="792088" cy="793116"/>
          </a:xfrm>
          <a:prstGeom prst="rect">
            <a:avLst/>
          </a:prstGeom>
        </p:spPr>
      </p:pic>
      <p:pic>
        <p:nvPicPr>
          <p:cNvPr id="5" name="Picture 4"/>
          <p:cNvPicPr>
            <a:picLocks noChangeAspect="1"/>
          </p:cNvPicPr>
          <p:nvPr/>
        </p:nvPicPr>
        <p:blipFill>
          <a:blip r:embed="rId4"/>
          <a:stretch>
            <a:fillRect/>
          </a:stretch>
        </p:blipFill>
        <p:spPr>
          <a:xfrm>
            <a:off x="1136130" y="4341264"/>
            <a:ext cx="800100" cy="809625"/>
          </a:xfrm>
          <a:prstGeom prst="rect">
            <a:avLst/>
          </a:prstGeom>
        </p:spPr>
      </p:pic>
      <p:pic>
        <p:nvPicPr>
          <p:cNvPr id="4" name="Picture 3"/>
          <p:cNvPicPr>
            <a:picLocks noChangeAspect="1"/>
          </p:cNvPicPr>
          <p:nvPr/>
        </p:nvPicPr>
        <p:blipFill>
          <a:blip r:embed="rId5"/>
          <a:stretch>
            <a:fillRect/>
          </a:stretch>
        </p:blipFill>
        <p:spPr>
          <a:xfrm>
            <a:off x="1139565" y="3537357"/>
            <a:ext cx="800100" cy="828675"/>
          </a:xfrm>
          <a:prstGeom prst="rect">
            <a:avLst/>
          </a:prstGeom>
        </p:spPr>
      </p:pic>
      <p:pic>
        <p:nvPicPr>
          <p:cNvPr id="3" name="Content Placeholder 2"/>
          <p:cNvPicPr>
            <a:picLocks noGrp="1" noChangeAspect="1"/>
          </p:cNvPicPr>
          <p:nvPr>
            <p:ph idx="1"/>
          </p:nvPr>
        </p:nvPicPr>
        <p:blipFill>
          <a:blip r:embed="rId6"/>
          <a:stretch>
            <a:fillRect/>
          </a:stretch>
        </p:blipFill>
        <p:spPr>
          <a:xfrm>
            <a:off x="1132247" y="2709948"/>
            <a:ext cx="828675" cy="838200"/>
          </a:xfrm>
          <a:prstGeom prst="rect">
            <a:avLst/>
          </a:prstGeom>
        </p:spPr>
      </p:pic>
      <p:sp>
        <p:nvSpPr>
          <p:cNvPr id="13" name="Title 12"/>
          <p:cNvSpPr>
            <a:spLocks noGrp="1"/>
          </p:cNvSpPr>
          <p:nvPr>
            <p:ph type="title"/>
          </p:nvPr>
        </p:nvSpPr>
        <p:spPr/>
        <p:txBody>
          <a:bodyPr/>
          <a:lstStyle/>
          <a:p>
            <a:r>
              <a:rPr lang="en-US" dirty="0" smtClean="0"/>
              <a:t>Introduction	</a:t>
            </a:r>
            <a:endParaRPr lang="en-US" dirty="0"/>
          </a:p>
        </p:txBody>
      </p:sp>
      <p:pic>
        <p:nvPicPr>
          <p:cNvPr id="1026" name="Picture 2" descr="https://cdn.shopify.com/s/files/1/0374/5725/products/Cork_406x305.jpg?v=14555527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8853" y="980728"/>
            <a:ext cx="3305857" cy="49357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032464" y="2116987"/>
            <a:ext cx="4641126" cy="2862322"/>
          </a:xfrm>
          <a:prstGeom prst="rect">
            <a:avLst/>
          </a:prstGeom>
          <a:noFill/>
        </p:spPr>
        <p:txBody>
          <a:bodyPr wrap="square" rtlCol="0">
            <a:spAutoFit/>
          </a:bodyPr>
          <a:lstStyle/>
          <a:p>
            <a:pPr marL="285750" indent="-285750">
              <a:buFont typeface="Arial" panose="020B0604020202020204" pitchFamily="34" charset="0"/>
              <a:buChar char="•"/>
            </a:pPr>
            <a:r>
              <a:rPr lang="en-IE" dirty="0" smtClean="0"/>
              <a:t>Jack Baylor</a:t>
            </a:r>
          </a:p>
          <a:p>
            <a:pPr marL="285750" indent="-285750">
              <a:buFont typeface="Arial" panose="020B0604020202020204" pitchFamily="34" charset="0"/>
              <a:buChar char="•"/>
            </a:pPr>
            <a:endParaRPr lang="en-IE" dirty="0" smtClean="0"/>
          </a:p>
          <a:p>
            <a:pPr marL="285750" indent="-285750">
              <a:buFont typeface="Arial" panose="020B0604020202020204" pitchFamily="34" charset="0"/>
              <a:buChar char="•"/>
            </a:pPr>
            <a:endParaRPr lang="en-IE" dirty="0" smtClean="0"/>
          </a:p>
          <a:p>
            <a:pPr marL="285750" indent="-285750">
              <a:buFont typeface="Arial" panose="020B0604020202020204" pitchFamily="34" charset="0"/>
              <a:buChar char="•"/>
            </a:pPr>
            <a:r>
              <a:rPr lang="en-IE" dirty="0" smtClean="0"/>
              <a:t>https://ie.linkedin.com/in/jackbaylor</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smtClean="0"/>
              <a:t>Breaking Into InfoSec</a:t>
            </a:r>
          </a:p>
          <a:p>
            <a:pPr marL="285750" indent="-285750">
              <a:buFont typeface="Arial" panose="020B0604020202020204" pitchFamily="34" charset="0"/>
              <a:buChar char="•"/>
            </a:pPr>
            <a:endParaRPr lang="en-IE" dirty="0"/>
          </a:p>
          <a:p>
            <a:endParaRPr lang="en-IE" dirty="0" smtClean="0"/>
          </a:p>
          <a:p>
            <a:pPr marL="285750" indent="-285750">
              <a:buFont typeface="Arial" panose="020B0604020202020204" pitchFamily="34" charset="0"/>
              <a:buChar char="•"/>
            </a:pPr>
            <a:r>
              <a:rPr lang="en-IE" dirty="0" smtClean="0"/>
              <a:t>@2wiredSecurity</a:t>
            </a:r>
            <a:endParaRPr lang="en-IE" dirty="0"/>
          </a:p>
        </p:txBody>
      </p:sp>
    </p:spTree>
    <p:extLst>
      <p:ext uri="{BB962C8B-B14F-4D97-AF65-F5344CB8AC3E}">
        <p14:creationId xmlns:p14="http://schemas.microsoft.com/office/powerpoint/2010/main" val="378137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Methodology of a Malware Analyst</a:t>
            </a:r>
            <a:endParaRPr lang="en-US" dirty="0"/>
          </a:p>
        </p:txBody>
      </p:sp>
      <p:sp>
        <p:nvSpPr>
          <p:cNvPr id="2" name="Content Placeholder 1"/>
          <p:cNvSpPr>
            <a:spLocks noGrp="1"/>
          </p:cNvSpPr>
          <p:nvPr>
            <p:ph idx="1"/>
          </p:nvPr>
        </p:nvSpPr>
        <p:spPr/>
        <p:txBody>
          <a:bodyPr/>
          <a:lstStyle/>
          <a:p>
            <a:endParaRPr lang="en-IE"/>
          </a:p>
        </p:txBody>
      </p:sp>
      <p:pic>
        <p:nvPicPr>
          <p:cNvPr id="14338" name="Picture 2" descr="https://dorkdaddydotcom.files.wordpress.com/2014/06/writ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7862" y="1740860"/>
            <a:ext cx="438150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00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Methodology of a Malware Analyst</a:t>
            </a:r>
            <a:endParaRPr lang="en-US" dirty="0"/>
          </a:p>
        </p:txBody>
      </p:sp>
      <p:sp>
        <p:nvSpPr>
          <p:cNvPr id="2" name="Content Placeholder 1"/>
          <p:cNvSpPr>
            <a:spLocks noGrp="1"/>
          </p:cNvSpPr>
          <p:nvPr>
            <p:ph idx="1"/>
          </p:nvPr>
        </p:nvSpPr>
        <p:spPr>
          <a:xfrm>
            <a:off x="1093348" y="1749424"/>
            <a:ext cx="9375744" cy="4209299"/>
          </a:xfrm>
        </p:spPr>
        <p:txBody>
          <a:bodyPr/>
          <a:lstStyle/>
          <a:p>
            <a:r>
              <a:rPr lang="en-IE" dirty="0" smtClean="0"/>
              <a:t>What do you mean by “document everything”?</a:t>
            </a:r>
          </a:p>
          <a:p>
            <a:pPr lvl="1"/>
            <a:r>
              <a:rPr lang="en-IE" dirty="0" smtClean="0"/>
              <a:t>I mean EVERYTHING…</a:t>
            </a:r>
          </a:p>
          <a:p>
            <a:pPr lvl="1"/>
            <a:r>
              <a:rPr lang="en-IE" dirty="0" smtClean="0"/>
              <a:t>Get hashes of all images, files</a:t>
            </a:r>
          </a:p>
          <a:p>
            <a:pPr lvl="1"/>
            <a:r>
              <a:rPr lang="en-IE" dirty="0" smtClean="0"/>
              <a:t>Record all traffic</a:t>
            </a:r>
          </a:p>
          <a:p>
            <a:pPr lvl="1"/>
            <a:r>
              <a:rPr lang="en-IE" dirty="0" smtClean="0"/>
              <a:t>Compare registries before and after each activation</a:t>
            </a:r>
          </a:p>
          <a:p>
            <a:pPr lvl="1"/>
            <a:r>
              <a:rPr lang="en-IE" dirty="0" smtClean="0"/>
              <a:t>Only make single adjustments, incrementally</a:t>
            </a:r>
            <a:endParaRPr lang="en-IE" dirty="0"/>
          </a:p>
        </p:txBody>
      </p:sp>
      <p:pic>
        <p:nvPicPr>
          <p:cNvPr id="17410" name="Picture 2" descr="https://img.memecdn.com/ain-amp-039-t-nobody-got-time-for-that_o_15820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0516" y="3573016"/>
            <a:ext cx="3606445" cy="2183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83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Methodology of a Malware Analyst</a:t>
            </a:r>
            <a:endParaRPr lang="en-US" dirty="0"/>
          </a:p>
        </p:txBody>
      </p:sp>
      <p:sp>
        <p:nvSpPr>
          <p:cNvPr id="2" name="Content Placeholder 1"/>
          <p:cNvSpPr>
            <a:spLocks noGrp="1"/>
          </p:cNvSpPr>
          <p:nvPr>
            <p:ph idx="1"/>
          </p:nvPr>
        </p:nvSpPr>
        <p:spPr>
          <a:xfrm>
            <a:off x="1065213" y="1828800"/>
            <a:ext cx="5380618" cy="2010317"/>
          </a:xfrm>
        </p:spPr>
        <p:txBody>
          <a:bodyPr/>
          <a:lstStyle/>
          <a:p>
            <a:r>
              <a:rPr lang="en-IE" dirty="0" smtClean="0"/>
              <a:t>Automated Analysis</a:t>
            </a:r>
          </a:p>
          <a:p>
            <a:r>
              <a:rPr lang="en-IE" dirty="0"/>
              <a:t>S</a:t>
            </a:r>
            <a:r>
              <a:rPr lang="en-IE" dirty="0" smtClean="0"/>
              <a:t>tatic analysis </a:t>
            </a:r>
          </a:p>
          <a:p>
            <a:r>
              <a:rPr lang="en-IE" dirty="0" smtClean="0"/>
              <a:t>Behavioural / Dynamic Analysis</a:t>
            </a:r>
            <a:endParaRPr lang="en-IE" dirty="0"/>
          </a:p>
        </p:txBody>
      </p:sp>
      <p:pic>
        <p:nvPicPr>
          <p:cNvPr id="15362" name="Picture 2" descr="http://i.imgur.com/j6qzQP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4372" y="1819822"/>
            <a:ext cx="2914501" cy="2902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37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Automated Analysis</a:t>
            </a:r>
            <a:endParaRPr lang="en-US" dirty="0"/>
          </a:p>
        </p:txBody>
      </p:sp>
      <p:sp>
        <p:nvSpPr>
          <p:cNvPr id="14" name="Content Placeholder 13"/>
          <p:cNvSpPr>
            <a:spLocks noGrp="1"/>
          </p:cNvSpPr>
          <p:nvPr>
            <p:ph idx="1"/>
          </p:nvPr>
        </p:nvSpPr>
        <p:spPr/>
        <p:txBody>
          <a:bodyPr/>
          <a:lstStyle/>
          <a:p>
            <a:r>
              <a:rPr lang="en-US" dirty="0" smtClean="0"/>
              <a:t>Ideal for non-sensitive incidents, casual infection</a:t>
            </a:r>
          </a:p>
          <a:p>
            <a:r>
              <a:rPr lang="en-US" dirty="0" smtClean="0"/>
              <a:t>Leverage fully automated external or internal resources</a:t>
            </a:r>
          </a:p>
          <a:p>
            <a:r>
              <a:rPr lang="en-US" dirty="0" smtClean="0"/>
              <a:t>Resources include:</a:t>
            </a:r>
          </a:p>
          <a:p>
            <a:pPr lvl="1"/>
            <a:r>
              <a:rPr lang="en-US" dirty="0" smtClean="0"/>
              <a:t>VirusTotal.com</a:t>
            </a:r>
          </a:p>
          <a:p>
            <a:pPr lvl="1"/>
            <a:r>
              <a:rPr lang="en-US" dirty="0" smtClean="0"/>
              <a:t>Scumware.org</a:t>
            </a:r>
          </a:p>
          <a:p>
            <a:pPr lvl="1"/>
            <a:r>
              <a:rPr lang="en-US" dirty="0" smtClean="0"/>
              <a:t>Malwr.com</a:t>
            </a:r>
          </a:p>
          <a:p>
            <a:pPr lvl="1"/>
            <a:r>
              <a:rPr lang="en-US" dirty="0" err="1" smtClean="0"/>
              <a:t>JoesSandbox</a:t>
            </a:r>
            <a:r>
              <a:rPr lang="en-US" dirty="0" smtClean="0"/>
              <a:t> @ file-analyzer.net</a:t>
            </a:r>
          </a:p>
          <a:p>
            <a:pPr lvl="1"/>
            <a:r>
              <a:rPr lang="en-US" dirty="0" err="1" smtClean="0"/>
              <a:t>CuckooSandbox</a:t>
            </a:r>
            <a:endParaRPr lang="en-US" dirty="0" smtClean="0"/>
          </a:p>
          <a:p>
            <a:endParaRPr lang="en-US" dirty="0"/>
          </a:p>
        </p:txBody>
      </p:sp>
    </p:spTree>
    <p:extLst>
      <p:ext uri="{BB962C8B-B14F-4D97-AF65-F5344CB8AC3E}">
        <p14:creationId xmlns:p14="http://schemas.microsoft.com/office/powerpoint/2010/main" val="404997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Automated Analysis</a:t>
            </a:r>
            <a:endParaRPr lang="en-US" dirty="0"/>
          </a:p>
        </p:txBody>
      </p:sp>
      <p:pic>
        <p:nvPicPr>
          <p:cNvPr id="3" name="Content Placeholder 2"/>
          <p:cNvPicPr>
            <a:picLocks noGrp="1" noChangeAspect="1"/>
          </p:cNvPicPr>
          <p:nvPr>
            <p:ph idx="1"/>
          </p:nvPr>
        </p:nvPicPr>
        <p:blipFill>
          <a:blip r:embed="rId3"/>
          <a:stretch>
            <a:fillRect/>
          </a:stretch>
        </p:blipFill>
        <p:spPr>
          <a:xfrm>
            <a:off x="2660651" y="2334924"/>
            <a:ext cx="5017938" cy="3513426"/>
          </a:xfrm>
          <a:prstGeom prst="rect">
            <a:avLst/>
          </a:prstGeom>
        </p:spPr>
      </p:pic>
      <p:pic>
        <p:nvPicPr>
          <p:cNvPr id="4" name="Picture 3"/>
          <p:cNvPicPr>
            <a:picLocks noChangeAspect="1"/>
          </p:cNvPicPr>
          <p:nvPr/>
        </p:nvPicPr>
        <p:blipFill>
          <a:blip r:embed="rId4"/>
          <a:stretch>
            <a:fillRect/>
          </a:stretch>
        </p:blipFill>
        <p:spPr>
          <a:xfrm>
            <a:off x="333772" y="1535250"/>
            <a:ext cx="11163300" cy="828675"/>
          </a:xfrm>
          <a:prstGeom prst="rect">
            <a:avLst/>
          </a:prstGeom>
        </p:spPr>
      </p:pic>
    </p:spTree>
    <p:extLst>
      <p:ext uri="{BB962C8B-B14F-4D97-AF65-F5344CB8AC3E}">
        <p14:creationId xmlns:p14="http://schemas.microsoft.com/office/powerpoint/2010/main" val="7940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Automated Analysis</a:t>
            </a:r>
            <a:endParaRPr lang="en-US" dirty="0"/>
          </a:p>
        </p:txBody>
      </p:sp>
      <p:sp>
        <p:nvSpPr>
          <p:cNvPr id="2" name="Content Placeholder 1"/>
          <p:cNvSpPr>
            <a:spLocks noGrp="1"/>
          </p:cNvSpPr>
          <p:nvPr>
            <p:ph idx="1"/>
          </p:nvPr>
        </p:nvSpPr>
        <p:spPr/>
        <p:txBody>
          <a:bodyPr/>
          <a:lstStyle/>
          <a:p>
            <a:endParaRPr lang="en-IE" dirty="0"/>
          </a:p>
        </p:txBody>
      </p:sp>
      <p:pic>
        <p:nvPicPr>
          <p:cNvPr id="5" name="Picture 4"/>
          <p:cNvPicPr>
            <a:picLocks noChangeAspect="1"/>
          </p:cNvPicPr>
          <p:nvPr/>
        </p:nvPicPr>
        <p:blipFill>
          <a:blip r:embed="rId3"/>
          <a:stretch>
            <a:fillRect/>
          </a:stretch>
        </p:blipFill>
        <p:spPr>
          <a:xfrm>
            <a:off x="1565274" y="1724025"/>
            <a:ext cx="7686675" cy="4400550"/>
          </a:xfrm>
          <a:prstGeom prst="rect">
            <a:avLst/>
          </a:prstGeom>
        </p:spPr>
      </p:pic>
    </p:spTree>
    <p:extLst>
      <p:ext uri="{BB962C8B-B14F-4D97-AF65-F5344CB8AC3E}">
        <p14:creationId xmlns:p14="http://schemas.microsoft.com/office/powerpoint/2010/main" val="67227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Automated Analysis</a:t>
            </a:r>
          </a:p>
        </p:txBody>
      </p:sp>
      <p:sp>
        <p:nvSpPr>
          <p:cNvPr id="2" name="Content Placeholder 1"/>
          <p:cNvSpPr>
            <a:spLocks noGrp="1"/>
          </p:cNvSpPr>
          <p:nvPr>
            <p:ph idx="1"/>
          </p:nvPr>
        </p:nvSpPr>
        <p:spPr/>
        <p:txBody>
          <a:bodyPr/>
          <a:lstStyle/>
          <a:p>
            <a:endParaRPr lang="en-IE" dirty="0"/>
          </a:p>
        </p:txBody>
      </p:sp>
      <p:pic>
        <p:nvPicPr>
          <p:cNvPr id="5" name="Picture 4"/>
          <p:cNvPicPr>
            <a:picLocks noChangeAspect="1"/>
          </p:cNvPicPr>
          <p:nvPr/>
        </p:nvPicPr>
        <p:blipFill>
          <a:blip r:embed="rId3"/>
          <a:stretch>
            <a:fillRect/>
          </a:stretch>
        </p:blipFill>
        <p:spPr>
          <a:xfrm>
            <a:off x="2374899" y="2124075"/>
            <a:ext cx="6067425" cy="3600450"/>
          </a:xfrm>
          <a:prstGeom prst="rect">
            <a:avLst/>
          </a:prstGeom>
        </p:spPr>
      </p:pic>
    </p:spTree>
    <p:extLst>
      <p:ext uri="{BB962C8B-B14F-4D97-AF65-F5344CB8AC3E}">
        <p14:creationId xmlns:p14="http://schemas.microsoft.com/office/powerpoint/2010/main" val="189665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Automated Analysis</a:t>
            </a:r>
          </a:p>
        </p:txBody>
      </p:sp>
      <p:sp>
        <p:nvSpPr>
          <p:cNvPr id="2" name="Content Placeholder 1"/>
          <p:cNvSpPr>
            <a:spLocks noGrp="1"/>
          </p:cNvSpPr>
          <p:nvPr>
            <p:ph idx="1"/>
          </p:nvPr>
        </p:nvSpPr>
        <p:spPr/>
        <p:txBody>
          <a:bodyPr/>
          <a:lstStyle/>
          <a:p>
            <a:endParaRPr lang="en-IE" dirty="0"/>
          </a:p>
        </p:txBody>
      </p:sp>
      <p:pic>
        <p:nvPicPr>
          <p:cNvPr id="5" name="Picture 4"/>
          <p:cNvPicPr>
            <a:picLocks noChangeAspect="1"/>
          </p:cNvPicPr>
          <p:nvPr/>
        </p:nvPicPr>
        <p:blipFill>
          <a:blip r:embed="rId3"/>
          <a:stretch>
            <a:fillRect/>
          </a:stretch>
        </p:blipFill>
        <p:spPr>
          <a:xfrm>
            <a:off x="1017587" y="1837125"/>
            <a:ext cx="8782050" cy="7648575"/>
          </a:xfrm>
          <a:prstGeom prst="rect">
            <a:avLst/>
          </a:prstGeom>
        </p:spPr>
      </p:pic>
    </p:spTree>
    <p:extLst>
      <p:ext uri="{BB962C8B-B14F-4D97-AF65-F5344CB8AC3E}">
        <p14:creationId xmlns:p14="http://schemas.microsoft.com/office/powerpoint/2010/main" val="102710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Automated Analysis</a:t>
            </a:r>
          </a:p>
        </p:txBody>
      </p:sp>
      <p:sp>
        <p:nvSpPr>
          <p:cNvPr id="2" name="Content Placeholder 1"/>
          <p:cNvSpPr>
            <a:spLocks noGrp="1"/>
          </p:cNvSpPr>
          <p:nvPr>
            <p:ph idx="1"/>
          </p:nvPr>
        </p:nvSpPr>
        <p:spPr/>
        <p:txBody>
          <a:bodyPr/>
          <a:lstStyle/>
          <a:p>
            <a:endParaRPr lang="en-IE" dirty="0"/>
          </a:p>
        </p:txBody>
      </p:sp>
      <p:pic>
        <p:nvPicPr>
          <p:cNvPr id="3" name="Picture 2"/>
          <p:cNvPicPr>
            <a:picLocks noChangeAspect="1"/>
          </p:cNvPicPr>
          <p:nvPr/>
        </p:nvPicPr>
        <p:blipFill>
          <a:blip r:embed="rId3"/>
          <a:stretch>
            <a:fillRect/>
          </a:stretch>
        </p:blipFill>
        <p:spPr>
          <a:xfrm>
            <a:off x="1557908" y="1600200"/>
            <a:ext cx="7905750" cy="4676775"/>
          </a:xfrm>
          <a:prstGeom prst="rect">
            <a:avLst/>
          </a:prstGeom>
        </p:spPr>
      </p:pic>
    </p:spTree>
    <p:extLst>
      <p:ext uri="{BB962C8B-B14F-4D97-AF65-F5344CB8AC3E}">
        <p14:creationId xmlns:p14="http://schemas.microsoft.com/office/powerpoint/2010/main" val="201356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Automated Analysis</a:t>
            </a:r>
          </a:p>
        </p:txBody>
      </p:sp>
      <p:pic>
        <p:nvPicPr>
          <p:cNvPr id="4" name="Content Placeholder 3"/>
          <p:cNvPicPr>
            <a:picLocks noGrp="1" noChangeAspect="1"/>
          </p:cNvPicPr>
          <p:nvPr>
            <p:ph idx="1"/>
          </p:nvPr>
        </p:nvPicPr>
        <p:blipFill>
          <a:blip r:embed="rId3"/>
          <a:stretch>
            <a:fillRect/>
          </a:stretch>
        </p:blipFill>
        <p:spPr>
          <a:xfrm>
            <a:off x="4130081" y="1828800"/>
            <a:ext cx="2557063" cy="4191000"/>
          </a:xfrm>
          <a:prstGeom prst="rect">
            <a:avLst/>
          </a:prstGeom>
        </p:spPr>
      </p:pic>
    </p:spTree>
    <p:extLst>
      <p:ext uri="{BB962C8B-B14F-4D97-AF65-F5344CB8AC3E}">
        <p14:creationId xmlns:p14="http://schemas.microsoft.com/office/powerpoint/2010/main" val="286803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Topics to be covered today</a:t>
            </a:r>
            <a:endParaRPr lang="en-US" dirty="0"/>
          </a:p>
        </p:txBody>
      </p:sp>
      <p:sp>
        <p:nvSpPr>
          <p:cNvPr id="14" name="Content Placeholder 13"/>
          <p:cNvSpPr>
            <a:spLocks noGrp="1"/>
          </p:cNvSpPr>
          <p:nvPr>
            <p:ph idx="1"/>
          </p:nvPr>
        </p:nvSpPr>
        <p:spPr/>
        <p:txBody>
          <a:bodyPr/>
          <a:lstStyle/>
          <a:p>
            <a:r>
              <a:rPr lang="en-US" dirty="0" smtClean="0"/>
              <a:t>Introduction to Malware</a:t>
            </a:r>
          </a:p>
          <a:p>
            <a:r>
              <a:rPr lang="en-US" dirty="0" smtClean="0"/>
              <a:t>Lab setup</a:t>
            </a:r>
          </a:p>
          <a:p>
            <a:r>
              <a:rPr lang="en-US" dirty="0" smtClean="0"/>
              <a:t>Methodology of a Malware Analyst</a:t>
            </a:r>
          </a:p>
          <a:p>
            <a:r>
              <a:rPr lang="en-US" dirty="0" smtClean="0"/>
              <a:t>Automated Analysis</a:t>
            </a:r>
          </a:p>
          <a:p>
            <a:r>
              <a:rPr lang="en-US" dirty="0" smtClean="0"/>
              <a:t>Static Analysis Basics</a:t>
            </a:r>
          </a:p>
          <a:p>
            <a:r>
              <a:rPr lang="en-US" dirty="0" smtClean="0"/>
              <a:t>Behavioural Analysis Basics</a:t>
            </a:r>
          </a:p>
          <a:p>
            <a:r>
              <a:rPr lang="en-US" dirty="0" smtClean="0"/>
              <a:t>Where to go from here</a:t>
            </a:r>
          </a:p>
          <a:p>
            <a:endParaRPr lang="en-US" dirty="0"/>
          </a:p>
        </p:txBody>
      </p:sp>
    </p:spTree>
    <p:extLst>
      <p:ext uri="{BB962C8B-B14F-4D97-AF65-F5344CB8AC3E}">
        <p14:creationId xmlns:p14="http://schemas.microsoft.com/office/powerpoint/2010/main" val="378079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Automated Analysis</a:t>
            </a:r>
            <a:endParaRPr lang="en-US" dirty="0"/>
          </a:p>
        </p:txBody>
      </p:sp>
      <p:sp>
        <p:nvSpPr>
          <p:cNvPr id="2" name="Content Placeholder 1"/>
          <p:cNvSpPr>
            <a:spLocks noGrp="1"/>
          </p:cNvSpPr>
          <p:nvPr>
            <p:ph idx="1"/>
          </p:nvPr>
        </p:nvSpPr>
        <p:spPr/>
        <p:txBody>
          <a:bodyPr/>
          <a:lstStyle/>
          <a:p>
            <a:endParaRPr lang="en-IE"/>
          </a:p>
        </p:txBody>
      </p:sp>
      <p:pic>
        <p:nvPicPr>
          <p:cNvPr id="4" name="Picture 3"/>
          <p:cNvPicPr>
            <a:picLocks noChangeAspect="1"/>
          </p:cNvPicPr>
          <p:nvPr/>
        </p:nvPicPr>
        <p:blipFill>
          <a:blip r:embed="rId3"/>
          <a:stretch>
            <a:fillRect/>
          </a:stretch>
        </p:blipFill>
        <p:spPr>
          <a:xfrm>
            <a:off x="621804" y="1772816"/>
            <a:ext cx="7324725" cy="2428875"/>
          </a:xfrm>
          <a:prstGeom prst="rect">
            <a:avLst/>
          </a:prstGeom>
        </p:spPr>
      </p:pic>
      <p:pic>
        <p:nvPicPr>
          <p:cNvPr id="5" name="Picture 4"/>
          <p:cNvPicPr>
            <a:picLocks noChangeAspect="1"/>
          </p:cNvPicPr>
          <p:nvPr/>
        </p:nvPicPr>
        <p:blipFill>
          <a:blip r:embed="rId4"/>
          <a:stretch>
            <a:fillRect/>
          </a:stretch>
        </p:blipFill>
        <p:spPr>
          <a:xfrm>
            <a:off x="621804" y="4263944"/>
            <a:ext cx="5657850" cy="2009775"/>
          </a:xfrm>
          <a:prstGeom prst="rect">
            <a:avLst/>
          </a:prstGeom>
        </p:spPr>
      </p:pic>
      <p:pic>
        <p:nvPicPr>
          <p:cNvPr id="6" name="Picture 5"/>
          <p:cNvPicPr>
            <a:picLocks noChangeAspect="1"/>
          </p:cNvPicPr>
          <p:nvPr/>
        </p:nvPicPr>
        <p:blipFill>
          <a:blip r:embed="rId5"/>
          <a:stretch>
            <a:fillRect/>
          </a:stretch>
        </p:blipFill>
        <p:spPr>
          <a:xfrm>
            <a:off x="5366074" y="3717884"/>
            <a:ext cx="6257925" cy="2428875"/>
          </a:xfrm>
          <a:prstGeom prst="rect">
            <a:avLst/>
          </a:prstGeom>
        </p:spPr>
      </p:pic>
      <p:pic>
        <p:nvPicPr>
          <p:cNvPr id="7" name="Picture 6"/>
          <p:cNvPicPr>
            <a:picLocks noChangeAspect="1"/>
          </p:cNvPicPr>
          <p:nvPr/>
        </p:nvPicPr>
        <p:blipFill>
          <a:blip r:embed="rId6"/>
          <a:stretch>
            <a:fillRect/>
          </a:stretch>
        </p:blipFill>
        <p:spPr>
          <a:xfrm>
            <a:off x="7102524" y="533400"/>
            <a:ext cx="4886325" cy="2743200"/>
          </a:xfrm>
          <a:prstGeom prst="rect">
            <a:avLst/>
          </a:prstGeom>
        </p:spPr>
      </p:pic>
    </p:spTree>
    <p:extLst>
      <p:ext uri="{BB962C8B-B14F-4D97-AF65-F5344CB8AC3E}">
        <p14:creationId xmlns:p14="http://schemas.microsoft.com/office/powerpoint/2010/main" val="4284802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Static Analysis Basics</a:t>
            </a:r>
            <a:endParaRPr lang="en-US" dirty="0"/>
          </a:p>
        </p:txBody>
      </p:sp>
      <p:sp>
        <p:nvSpPr>
          <p:cNvPr id="3" name="Content Placeholder 2"/>
          <p:cNvSpPr>
            <a:spLocks noGrp="1"/>
          </p:cNvSpPr>
          <p:nvPr>
            <p:ph idx="1"/>
          </p:nvPr>
        </p:nvSpPr>
        <p:spPr/>
        <p:txBody>
          <a:bodyPr/>
          <a:lstStyle/>
          <a:p>
            <a:endParaRPr lang="en-IE" dirty="0" smtClean="0"/>
          </a:p>
          <a:p>
            <a:endParaRPr lang="en-IE" dirty="0"/>
          </a:p>
          <a:p>
            <a:endParaRPr lang="en-IE" dirty="0" smtClean="0"/>
          </a:p>
          <a:p>
            <a:endParaRPr lang="en-IE" dirty="0"/>
          </a:p>
          <a:p>
            <a:endParaRPr lang="en-IE" dirty="0" smtClean="0"/>
          </a:p>
          <a:p>
            <a:endParaRPr lang="en-IE" dirty="0"/>
          </a:p>
        </p:txBody>
      </p:sp>
      <p:sp>
        <p:nvSpPr>
          <p:cNvPr id="7" name="Content Placeholder 13"/>
          <p:cNvSpPr txBox="1">
            <a:spLocks/>
          </p:cNvSpPr>
          <p:nvPr/>
        </p:nvSpPr>
        <p:spPr>
          <a:xfrm>
            <a:off x="1217612" y="1981200"/>
            <a:ext cx="8686801" cy="41910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r>
              <a:rPr lang="en-US" dirty="0" smtClean="0"/>
              <a:t>Begin your notes</a:t>
            </a:r>
          </a:p>
          <a:p>
            <a:r>
              <a:rPr lang="en-US" dirty="0" smtClean="0"/>
              <a:t>Confirm your virtual lab is:</a:t>
            </a:r>
          </a:p>
          <a:p>
            <a:pPr lvl="1"/>
            <a:r>
              <a:rPr lang="en-US" dirty="0" smtClean="0"/>
              <a:t> safely disconnected from the network</a:t>
            </a:r>
          </a:p>
          <a:p>
            <a:pPr lvl="1"/>
            <a:r>
              <a:rPr lang="en-US" dirty="0" smtClean="0"/>
              <a:t>Configured with the tools you want</a:t>
            </a:r>
          </a:p>
          <a:p>
            <a:pPr lvl="1"/>
            <a:r>
              <a:rPr lang="en-US" dirty="0" smtClean="0"/>
              <a:t>fresh </a:t>
            </a:r>
            <a:r>
              <a:rPr lang="en-US" dirty="0" err="1" smtClean="0"/>
              <a:t>shapshot</a:t>
            </a:r>
            <a:r>
              <a:rPr lang="en-US" dirty="0" smtClean="0"/>
              <a:t> to capture pristine state</a:t>
            </a:r>
          </a:p>
          <a:p>
            <a:r>
              <a:rPr lang="en-US" dirty="0" smtClean="0"/>
              <a:t>Be brave</a:t>
            </a:r>
          </a:p>
          <a:p>
            <a:pPr marL="45720" indent="0">
              <a:buNone/>
            </a:pPr>
            <a:r>
              <a:rPr lang="en-US" dirty="0" smtClean="0"/>
              <a:t/>
            </a:r>
            <a:br>
              <a:rPr lang="en-US" dirty="0" smtClean="0"/>
            </a:br>
            <a:endParaRPr lang="en-US" dirty="0" smtClean="0"/>
          </a:p>
        </p:txBody>
      </p:sp>
      <p:pic>
        <p:nvPicPr>
          <p:cNvPr id="8" name="Picture 7"/>
          <p:cNvPicPr>
            <a:picLocks noChangeAspect="1"/>
          </p:cNvPicPr>
          <p:nvPr/>
        </p:nvPicPr>
        <p:blipFill>
          <a:blip r:embed="rId2"/>
          <a:stretch>
            <a:fillRect/>
          </a:stretch>
        </p:blipFill>
        <p:spPr>
          <a:xfrm>
            <a:off x="7102524" y="1712147"/>
            <a:ext cx="3155216" cy="4081264"/>
          </a:xfrm>
          <a:prstGeom prst="rect">
            <a:avLst/>
          </a:prstGeom>
        </p:spPr>
      </p:pic>
    </p:spTree>
    <p:extLst>
      <p:ext uri="{BB962C8B-B14F-4D97-AF65-F5344CB8AC3E}">
        <p14:creationId xmlns:p14="http://schemas.microsoft.com/office/powerpoint/2010/main" val="178907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Static Analysis Basics</a:t>
            </a:r>
            <a:endParaRPr lang="en-US" dirty="0"/>
          </a:p>
        </p:txBody>
      </p:sp>
      <p:sp>
        <p:nvSpPr>
          <p:cNvPr id="3" name="Content Placeholder 2"/>
          <p:cNvSpPr>
            <a:spLocks noGrp="1"/>
          </p:cNvSpPr>
          <p:nvPr>
            <p:ph idx="1"/>
          </p:nvPr>
        </p:nvSpPr>
        <p:spPr/>
        <p:txBody>
          <a:bodyPr/>
          <a:lstStyle/>
          <a:p>
            <a:endParaRPr lang="en-IE" dirty="0" smtClean="0"/>
          </a:p>
          <a:p>
            <a:endParaRPr lang="en-IE" dirty="0"/>
          </a:p>
          <a:p>
            <a:endParaRPr lang="en-IE" dirty="0" smtClean="0"/>
          </a:p>
          <a:p>
            <a:endParaRPr lang="en-IE" dirty="0"/>
          </a:p>
          <a:p>
            <a:endParaRPr lang="en-IE" dirty="0" smtClean="0"/>
          </a:p>
          <a:p>
            <a:endParaRPr lang="en-IE" dirty="0"/>
          </a:p>
        </p:txBody>
      </p:sp>
      <p:sp>
        <p:nvSpPr>
          <p:cNvPr id="7" name="Content Placeholder 13"/>
          <p:cNvSpPr txBox="1">
            <a:spLocks/>
          </p:cNvSpPr>
          <p:nvPr/>
        </p:nvSpPr>
        <p:spPr>
          <a:xfrm>
            <a:off x="1217612" y="1981200"/>
            <a:ext cx="8686801" cy="41910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r>
              <a:rPr lang="en-US" dirty="0" smtClean="0"/>
              <a:t>Hash everything! </a:t>
            </a:r>
            <a:br>
              <a:rPr lang="en-US" dirty="0" smtClean="0"/>
            </a:br>
            <a:endParaRPr lang="en-US" dirty="0" smtClean="0"/>
          </a:p>
          <a:p>
            <a:pPr marL="45720" indent="0">
              <a:buNone/>
            </a:pPr>
            <a:r>
              <a:rPr lang="en-US" dirty="0" smtClean="0"/>
              <a:t/>
            </a:r>
            <a:br>
              <a:rPr lang="en-US" dirty="0" smtClean="0"/>
            </a:br>
            <a:endParaRPr lang="en-US" dirty="0" smtClean="0"/>
          </a:p>
        </p:txBody>
      </p:sp>
      <p:pic>
        <p:nvPicPr>
          <p:cNvPr id="2" name="Picture 1"/>
          <p:cNvPicPr>
            <a:picLocks noChangeAspect="1"/>
          </p:cNvPicPr>
          <p:nvPr/>
        </p:nvPicPr>
        <p:blipFill>
          <a:blip r:embed="rId2"/>
          <a:stretch>
            <a:fillRect/>
          </a:stretch>
        </p:blipFill>
        <p:spPr>
          <a:xfrm>
            <a:off x="1341884" y="2348880"/>
            <a:ext cx="9859194" cy="864096"/>
          </a:xfrm>
          <a:prstGeom prst="rect">
            <a:avLst/>
          </a:prstGeom>
        </p:spPr>
      </p:pic>
      <p:pic>
        <p:nvPicPr>
          <p:cNvPr id="4" name="Picture 3"/>
          <p:cNvPicPr>
            <a:picLocks noChangeAspect="1"/>
          </p:cNvPicPr>
          <p:nvPr/>
        </p:nvPicPr>
        <p:blipFill>
          <a:blip r:embed="rId3"/>
          <a:stretch>
            <a:fillRect/>
          </a:stretch>
        </p:blipFill>
        <p:spPr>
          <a:xfrm>
            <a:off x="1319791" y="3568080"/>
            <a:ext cx="7962900" cy="2971800"/>
          </a:xfrm>
          <a:prstGeom prst="rect">
            <a:avLst/>
          </a:prstGeom>
        </p:spPr>
      </p:pic>
    </p:spTree>
    <p:extLst>
      <p:ext uri="{BB962C8B-B14F-4D97-AF65-F5344CB8AC3E}">
        <p14:creationId xmlns:p14="http://schemas.microsoft.com/office/powerpoint/2010/main" val="172807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Static Analysis Basics</a:t>
            </a:r>
            <a:endParaRPr lang="en-US" dirty="0"/>
          </a:p>
        </p:txBody>
      </p:sp>
      <p:sp>
        <p:nvSpPr>
          <p:cNvPr id="3" name="Content Placeholder 2"/>
          <p:cNvSpPr>
            <a:spLocks noGrp="1"/>
          </p:cNvSpPr>
          <p:nvPr>
            <p:ph idx="1"/>
          </p:nvPr>
        </p:nvSpPr>
        <p:spPr/>
        <p:txBody>
          <a:bodyPr/>
          <a:lstStyle/>
          <a:p>
            <a:endParaRPr lang="en-IE" dirty="0" smtClean="0"/>
          </a:p>
          <a:p>
            <a:endParaRPr lang="en-IE" dirty="0"/>
          </a:p>
          <a:p>
            <a:endParaRPr lang="en-IE" dirty="0" smtClean="0"/>
          </a:p>
          <a:p>
            <a:endParaRPr lang="en-IE" dirty="0"/>
          </a:p>
          <a:p>
            <a:endParaRPr lang="en-IE" dirty="0" smtClean="0"/>
          </a:p>
          <a:p>
            <a:endParaRPr lang="en-IE" dirty="0"/>
          </a:p>
        </p:txBody>
      </p:sp>
      <p:sp>
        <p:nvSpPr>
          <p:cNvPr id="7" name="Content Placeholder 13"/>
          <p:cNvSpPr txBox="1">
            <a:spLocks/>
          </p:cNvSpPr>
          <p:nvPr/>
        </p:nvSpPr>
        <p:spPr>
          <a:xfrm>
            <a:off x="1217612" y="1981200"/>
            <a:ext cx="8686801" cy="41910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r>
              <a:rPr lang="en-US" dirty="0" smtClean="0"/>
              <a:t>Use </a:t>
            </a:r>
            <a:r>
              <a:rPr lang="en-US" dirty="0" err="1" smtClean="0"/>
              <a:t>PEiD</a:t>
            </a:r>
            <a:r>
              <a:rPr lang="en-US" dirty="0" smtClean="0"/>
              <a:t> to check if the file is packed</a:t>
            </a:r>
          </a:p>
        </p:txBody>
      </p:sp>
      <p:pic>
        <p:nvPicPr>
          <p:cNvPr id="2" name="Picture 1"/>
          <p:cNvPicPr>
            <a:picLocks noChangeAspect="1"/>
          </p:cNvPicPr>
          <p:nvPr/>
        </p:nvPicPr>
        <p:blipFill>
          <a:blip r:embed="rId3"/>
          <a:stretch>
            <a:fillRect/>
          </a:stretch>
        </p:blipFill>
        <p:spPr>
          <a:xfrm>
            <a:off x="2926060" y="2492896"/>
            <a:ext cx="5819775" cy="2609850"/>
          </a:xfrm>
          <a:prstGeom prst="rect">
            <a:avLst/>
          </a:prstGeom>
        </p:spPr>
      </p:pic>
    </p:spTree>
    <p:extLst>
      <p:ext uri="{BB962C8B-B14F-4D97-AF65-F5344CB8AC3E}">
        <p14:creationId xmlns:p14="http://schemas.microsoft.com/office/powerpoint/2010/main" val="146286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Static Analysis Basics</a:t>
            </a:r>
            <a:endParaRPr lang="en-US" dirty="0"/>
          </a:p>
        </p:txBody>
      </p:sp>
      <p:sp>
        <p:nvSpPr>
          <p:cNvPr id="3" name="Content Placeholder 2"/>
          <p:cNvSpPr>
            <a:spLocks noGrp="1"/>
          </p:cNvSpPr>
          <p:nvPr>
            <p:ph idx="1"/>
          </p:nvPr>
        </p:nvSpPr>
        <p:spPr/>
        <p:txBody>
          <a:bodyPr/>
          <a:lstStyle/>
          <a:p>
            <a:endParaRPr lang="en-IE" dirty="0" smtClean="0"/>
          </a:p>
          <a:p>
            <a:endParaRPr lang="en-IE" dirty="0"/>
          </a:p>
          <a:p>
            <a:endParaRPr lang="en-IE" dirty="0" smtClean="0"/>
          </a:p>
          <a:p>
            <a:endParaRPr lang="en-IE" dirty="0"/>
          </a:p>
          <a:p>
            <a:endParaRPr lang="en-IE" dirty="0" smtClean="0"/>
          </a:p>
          <a:p>
            <a:endParaRPr lang="en-IE" dirty="0"/>
          </a:p>
        </p:txBody>
      </p:sp>
      <p:pic>
        <p:nvPicPr>
          <p:cNvPr id="4" name="Picture 3"/>
          <p:cNvPicPr>
            <a:picLocks noChangeAspect="1"/>
          </p:cNvPicPr>
          <p:nvPr/>
        </p:nvPicPr>
        <p:blipFill>
          <a:blip r:embed="rId3"/>
          <a:stretch>
            <a:fillRect/>
          </a:stretch>
        </p:blipFill>
        <p:spPr>
          <a:xfrm>
            <a:off x="1413892" y="2636912"/>
            <a:ext cx="5760157" cy="3259211"/>
          </a:xfrm>
          <a:prstGeom prst="rect">
            <a:avLst/>
          </a:prstGeom>
        </p:spPr>
      </p:pic>
      <p:sp>
        <p:nvSpPr>
          <p:cNvPr id="7" name="Content Placeholder 13"/>
          <p:cNvSpPr txBox="1">
            <a:spLocks/>
          </p:cNvSpPr>
          <p:nvPr/>
        </p:nvSpPr>
        <p:spPr>
          <a:xfrm>
            <a:off x="1217612" y="1981200"/>
            <a:ext cx="8686801" cy="41910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r>
              <a:rPr lang="en-US" dirty="0" smtClean="0"/>
              <a:t>Use </a:t>
            </a:r>
            <a:r>
              <a:rPr lang="en-US" dirty="0" err="1" smtClean="0"/>
              <a:t>PEiD</a:t>
            </a:r>
            <a:r>
              <a:rPr lang="en-US" dirty="0" smtClean="0"/>
              <a:t> to check if the file is packed</a:t>
            </a:r>
          </a:p>
        </p:txBody>
      </p:sp>
      <p:pic>
        <p:nvPicPr>
          <p:cNvPr id="2" name="Picture 1"/>
          <p:cNvPicPr>
            <a:picLocks noChangeAspect="1"/>
          </p:cNvPicPr>
          <p:nvPr/>
        </p:nvPicPr>
        <p:blipFill>
          <a:blip r:embed="rId4"/>
          <a:stretch>
            <a:fillRect/>
          </a:stretch>
        </p:blipFill>
        <p:spPr>
          <a:xfrm>
            <a:off x="7462564" y="2881312"/>
            <a:ext cx="4362450" cy="2085975"/>
          </a:xfrm>
          <a:prstGeom prst="rect">
            <a:avLst/>
          </a:prstGeom>
        </p:spPr>
      </p:pic>
    </p:spTree>
    <p:extLst>
      <p:ext uri="{BB962C8B-B14F-4D97-AF65-F5344CB8AC3E}">
        <p14:creationId xmlns:p14="http://schemas.microsoft.com/office/powerpoint/2010/main" val="81252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Static Analysis Basics</a:t>
            </a:r>
            <a:endParaRPr lang="en-US" dirty="0"/>
          </a:p>
        </p:txBody>
      </p:sp>
      <p:sp>
        <p:nvSpPr>
          <p:cNvPr id="3" name="Content Placeholder 2"/>
          <p:cNvSpPr>
            <a:spLocks noGrp="1"/>
          </p:cNvSpPr>
          <p:nvPr>
            <p:ph idx="1"/>
          </p:nvPr>
        </p:nvSpPr>
        <p:spPr/>
        <p:txBody>
          <a:bodyPr/>
          <a:lstStyle/>
          <a:p>
            <a:endParaRPr lang="en-IE" dirty="0" smtClean="0"/>
          </a:p>
          <a:p>
            <a:endParaRPr lang="en-IE" dirty="0"/>
          </a:p>
          <a:p>
            <a:endParaRPr lang="en-IE" dirty="0" smtClean="0"/>
          </a:p>
          <a:p>
            <a:endParaRPr lang="en-IE" dirty="0"/>
          </a:p>
          <a:p>
            <a:endParaRPr lang="en-IE" dirty="0" smtClean="0"/>
          </a:p>
          <a:p>
            <a:endParaRPr lang="en-IE" dirty="0"/>
          </a:p>
        </p:txBody>
      </p:sp>
      <p:sp>
        <p:nvSpPr>
          <p:cNvPr id="7" name="Content Placeholder 13"/>
          <p:cNvSpPr txBox="1">
            <a:spLocks/>
          </p:cNvSpPr>
          <p:nvPr/>
        </p:nvSpPr>
        <p:spPr>
          <a:xfrm>
            <a:off x="1217612" y="1981200"/>
            <a:ext cx="8686801" cy="41910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r>
              <a:rPr lang="en-US" dirty="0" smtClean="0"/>
              <a:t>What if the file IS packed? </a:t>
            </a:r>
          </a:p>
        </p:txBody>
      </p:sp>
      <p:pic>
        <p:nvPicPr>
          <p:cNvPr id="4" name="Picture 3"/>
          <p:cNvPicPr>
            <a:picLocks noChangeAspect="1"/>
          </p:cNvPicPr>
          <p:nvPr/>
        </p:nvPicPr>
        <p:blipFill>
          <a:blip r:embed="rId3"/>
          <a:stretch>
            <a:fillRect/>
          </a:stretch>
        </p:blipFill>
        <p:spPr>
          <a:xfrm>
            <a:off x="1701924" y="2538413"/>
            <a:ext cx="4133850" cy="2371725"/>
          </a:xfrm>
          <a:prstGeom prst="rect">
            <a:avLst/>
          </a:prstGeom>
        </p:spPr>
      </p:pic>
      <p:pic>
        <p:nvPicPr>
          <p:cNvPr id="5" name="Picture 4"/>
          <p:cNvPicPr>
            <a:picLocks noChangeAspect="1"/>
          </p:cNvPicPr>
          <p:nvPr/>
        </p:nvPicPr>
        <p:blipFill>
          <a:blip r:embed="rId4"/>
          <a:stretch>
            <a:fillRect/>
          </a:stretch>
        </p:blipFill>
        <p:spPr>
          <a:xfrm>
            <a:off x="6314268" y="2538413"/>
            <a:ext cx="4324350" cy="2019300"/>
          </a:xfrm>
          <a:prstGeom prst="rect">
            <a:avLst/>
          </a:prstGeom>
        </p:spPr>
      </p:pic>
      <p:pic>
        <p:nvPicPr>
          <p:cNvPr id="6" name="Picture 5"/>
          <p:cNvPicPr>
            <a:picLocks noChangeAspect="1"/>
          </p:cNvPicPr>
          <p:nvPr/>
        </p:nvPicPr>
        <p:blipFill>
          <a:blip r:embed="rId5"/>
          <a:stretch>
            <a:fillRect/>
          </a:stretch>
        </p:blipFill>
        <p:spPr>
          <a:xfrm>
            <a:off x="3051955" y="5017642"/>
            <a:ext cx="6524625" cy="590550"/>
          </a:xfrm>
          <a:prstGeom prst="rect">
            <a:avLst/>
          </a:prstGeom>
        </p:spPr>
      </p:pic>
    </p:spTree>
    <p:extLst>
      <p:ext uri="{BB962C8B-B14F-4D97-AF65-F5344CB8AC3E}">
        <p14:creationId xmlns:p14="http://schemas.microsoft.com/office/powerpoint/2010/main" val="351057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Static Analysis Basics</a:t>
            </a:r>
            <a:endParaRPr lang="en-US" dirty="0"/>
          </a:p>
        </p:txBody>
      </p:sp>
      <p:sp>
        <p:nvSpPr>
          <p:cNvPr id="3" name="Content Placeholder 2"/>
          <p:cNvSpPr>
            <a:spLocks noGrp="1"/>
          </p:cNvSpPr>
          <p:nvPr>
            <p:ph idx="1"/>
          </p:nvPr>
        </p:nvSpPr>
        <p:spPr/>
        <p:txBody>
          <a:bodyPr/>
          <a:lstStyle/>
          <a:p>
            <a:endParaRPr lang="en-IE" dirty="0" smtClean="0"/>
          </a:p>
          <a:p>
            <a:endParaRPr lang="en-IE" dirty="0"/>
          </a:p>
          <a:p>
            <a:endParaRPr lang="en-IE" dirty="0" smtClean="0"/>
          </a:p>
          <a:p>
            <a:endParaRPr lang="en-IE" dirty="0"/>
          </a:p>
          <a:p>
            <a:endParaRPr lang="en-IE" dirty="0" smtClean="0"/>
          </a:p>
          <a:p>
            <a:endParaRPr lang="en-IE" dirty="0"/>
          </a:p>
        </p:txBody>
      </p:sp>
      <p:sp>
        <p:nvSpPr>
          <p:cNvPr id="7" name="Content Placeholder 13"/>
          <p:cNvSpPr txBox="1">
            <a:spLocks/>
          </p:cNvSpPr>
          <p:nvPr/>
        </p:nvSpPr>
        <p:spPr>
          <a:xfrm>
            <a:off x="1217612" y="1981200"/>
            <a:ext cx="8686801" cy="41910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endParaRPr lang="en-US" dirty="0" smtClean="0"/>
          </a:p>
        </p:txBody>
      </p:sp>
      <p:pic>
        <p:nvPicPr>
          <p:cNvPr id="2" name="Picture 1"/>
          <p:cNvPicPr>
            <a:picLocks noChangeAspect="1"/>
          </p:cNvPicPr>
          <p:nvPr/>
        </p:nvPicPr>
        <p:blipFill>
          <a:blip r:embed="rId3"/>
          <a:stretch>
            <a:fillRect/>
          </a:stretch>
        </p:blipFill>
        <p:spPr>
          <a:xfrm>
            <a:off x="1065212" y="1981200"/>
            <a:ext cx="10939889" cy="2539372"/>
          </a:xfrm>
          <a:prstGeom prst="rect">
            <a:avLst/>
          </a:prstGeom>
        </p:spPr>
      </p:pic>
      <p:pic>
        <p:nvPicPr>
          <p:cNvPr id="5" name="Picture 4"/>
          <p:cNvPicPr>
            <a:picLocks noChangeAspect="1"/>
          </p:cNvPicPr>
          <p:nvPr/>
        </p:nvPicPr>
        <p:blipFill>
          <a:blip r:embed="rId4"/>
          <a:stretch>
            <a:fillRect/>
          </a:stretch>
        </p:blipFill>
        <p:spPr>
          <a:xfrm>
            <a:off x="1065211" y="4597012"/>
            <a:ext cx="10685409" cy="704196"/>
          </a:xfrm>
          <a:prstGeom prst="rect">
            <a:avLst/>
          </a:prstGeom>
        </p:spPr>
      </p:pic>
    </p:spTree>
    <p:extLst>
      <p:ext uri="{BB962C8B-B14F-4D97-AF65-F5344CB8AC3E}">
        <p14:creationId xmlns:p14="http://schemas.microsoft.com/office/powerpoint/2010/main" val="57600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Static Analysis Basics</a:t>
            </a:r>
            <a:endParaRPr lang="en-US" dirty="0"/>
          </a:p>
        </p:txBody>
      </p:sp>
      <p:sp>
        <p:nvSpPr>
          <p:cNvPr id="3" name="Content Placeholder 2"/>
          <p:cNvSpPr>
            <a:spLocks noGrp="1"/>
          </p:cNvSpPr>
          <p:nvPr>
            <p:ph idx="1"/>
          </p:nvPr>
        </p:nvSpPr>
        <p:spPr/>
        <p:txBody>
          <a:bodyPr/>
          <a:lstStyle/>
          <a:p>
            <a:endParaRPr lang="en-IE" dirty="0" smtClean="0"/>
          </a:p>
          <a:p>
            <a:endParaRPr lang="en-IE" dirty="0"/>
          </a:p>
          <a:p>
            <a:endParaRPr lang="en-IE" dirty="0" smtClean="0"/>
          </a:p>
          <a:p>
            <a:endParaRPr lang="en-IE" dirty="0"/>
          </a:p>
          <a:p>
            <a:endParaRPr lang="en-IE" dirty="0" smtClean="0"/>
          </a:p>
          <a:p>
            <a:endParaRPr lang="en-IE" dirty="0"/>
          </a:p>
        </p:txBody>
      </p:sp>
      <p:sp>
        <p:nvSpPr>
          <p:cNvPr id="7" name="Content Placeholder 13"/>
          <p:cNvSpPr txBox="1">
            <a:spLocks/>
          </p:cNvSpPr>
          <p:nvPr/>
        </p:nvSpPr>
        <p:spPr>
          <a:xfrm>
            <a:off x="1217612" y="1981200"/>
            <a:ext cx="8686801" cy="41910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endParaRPr lang="en-US" dirty="0" smtClean="0"/>
          </a:p>
        </p:txBody>
      </p:sp>
      <p:pic>
        <p:nvPicPr>
          <p:cNvPr id="4" name="Picture 3"/>
          <p:cNvPicPr>
            <a:picLocks noChangeAspect="1"/>
          </p:cNvPicPr>
          <p:nvPr/>
        </p:nvPicPr>
        <p:blipFill>
          <a:blip r:embed="rId3"/>
          <a:stretch>
            <a:fillRect/>
          </a:stretch>
        </p:blipFill>
        <p:spPr>
          <a:xfrm>
            <a:off x="1065212" y="1997149"/>
            <a:ext cx="4067175" cy="2362200"/>
          </a:xfrm>
          <a:prstGeom prst="rect">
            <a:avLst/>
          </a:prstGeom>
        </p:spPr>
      </p:pic>
      <p:pic>
        <p:nvPicPr>
          <p:cNvPr id="5" name="Picture 4"/>
          <p:cNvPicPr>
            <a:picLocks noChangeAspect="1"/>
          </p:cNvPicPr>
          <p:nvPr/>
        </p:nvPicPr>
        <p:blipFill>
          <a:blip r:embed="rId4"/>
          <a:stretch>
            <a:fillRect/>
          </a:stretch>
        </p:blipFill>
        <p:spPr>
          <a:xfrm>
            <a:off x="6598468" y="1981200"/>
            <a:ext cx="4352925" cy="2152650"/>
          </a:xfrm>
          <a:prstGeom prst="rect">
            <a:avLst/>
          </a:prstGeom>
        </p:spPr>
      </p:pic>
      <p:pic>
        <p:nvPicPr>
          <p:cNvPr id="8" name="Picture 7"/>
          <p:cNvPicPr>
            <a:picLocks noChangeAspect="1"/>
          </p:cNvPicPr>
          <p:nvPr/>
        </p:nvPicPr>
        <p:blipFill>
          <a:blip r:embed="rId5"/>
          <a:stretch>
            <a:fillRect/>
          </a:stretch>
        </p:blipFill>
        <p:spPr>
          <a:xfrm>
            <a:off x="1065211" y="4597012"/>
            <a:ext cx="10685409" cy="704196"/>
          </a:xfrm>
          <a:prstGeom prst="rect">
            <a:avLst/>
          </a:prstGeom>
        </p:spPr>
      </p:pic>
    </p:spTree>
    <p:extLst>
      <p:ext uri="{BB962C8B-B14F-4D97-AF65-F5344CB8AC3E}">
        <p14:creationId xmlns:p14="http://schemas.microsoft.com/office/powerpoint/2010/main" val="385221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670476" y="533400"/>
            <a:ext cx="4968552" cy="1066800"/>
          </a:xfrm>
        </p:spPr>
        <p:txBody>
          <a:bodyPr/>
          <a:lstStyle/>
          <a:p>
            <a:r>
              <a:rPr lang="en-US" dirty="0" smtClean="0"/>
              <a:t>Static Analysis Basics</a:t>
            </a:r>
            <a:endParaRPr lang="en-US" dirty="0"/>
          </a:p>
        </p:txBody>
      </p:sp>
      <p:sp>
        <p:nvSpPr>
          <p:cNvPr id="3" name="Content Placeholder 2"/>
          <p:cNvSpPr>
            <a:spLocks noGrp="1"/>
          </p:cNvSpPr>
          <p:nvPr>
            <p:ph idx="1"/>
          </p:nvPr>
        </p:nvSpPr>
        <p:spPr>
          <a:xfrm>
            <a:off x="6958508" y="1828800"/>
            <a:ext cx="2793505" cy="4191000"/>
          </a:xfrm>
        </p:spPr>
        <p:txBody>
          <a:bodyPr/>
          <a:lstStyle/>
          <a:p>
            <a:endParaRPr lang="en-IE" dirty="0" smtClean="0"/>
          </a:p>
          <a:p>
            <a:r>
              <a:rPr lang="en-IE" dirty="0" smtClean="0"/>
              <a:t>Find strings</a:t>
            </a:r>
          </a:p>
          <a:p>
            <a:pPr marL="45720" indent="0">
              <a:buNone/>
            </a:pPr>
            <a:endParaRPr lang="en-IE" dirty="0"/>
          </a:p>
          <a:p>
            <a:endParaRPr lang="en-IE" dirty="0" smtClean="0"/>
          </a:p>
          <a:p>
            <a:endParaRPr lang="en-IE" dirty="0"/>
          </a:p>
          <a:p>
            <a:endParaRPr lang="en-IE" dirty="0" smtClean="0"/>
          </a:p>
          <a:p>
            <a:endParaRPr lang="en-IE" dirty="0"/>
          </a:p>
        </p:txBody>
      </p:sp>
      <p:pic>
        <p:nvPicPr>
          <p:cNvPr id="4" name="Picture 3"/>
          <p:cNvPicPr>
            <a:picLocks noChangeAspect="1"/>
          </p:cNvPicPr>
          <p:nvPr/>
        </p:nvPicPr>
        <p:blipFill>
          <a:blip r:embed="rId3"/>
          <a:stretch>
            <a:fillRect/>
          </a:stretch>
        </p:blipFill>
        <p:spPr>
          <a:xfrm>
            <a:off x="387424" y="404664"/>
            <a:ext cx="5280587" cy="4896544"/>
          </a:xfrm>
          <a:prstGeom prst="rect">
            <a:avLst/>
          </a:prstGeom>
        </p:spPr>
      </p:pic>
      <p:pic>
        <p:nvPicPr>
          <p:cNvPr id="6" name="Picture 5"/>
          <p:cNvPicPr>
            <a:picLocks noChangeAspect="1"/>
          </p:cNvPicPr>
          <p:nvPr/>
        </p:nvPicPr>
        <p:blipFill>
          <a:blip r:embed="rId4"/>
          <a:stretch>
            <a:fillRect/>
          </a:stretch>
        </p:blipFill>
        <p:spPr>
          <a:xfrm>
            <a:off x="5230316" y="1700807"/>
            <a:ext cx="3007746" cy="4311103"/>
          </a:xfrm>
          <a:prstGeom prst="rect">
            <a:avLst/>
          </a:prstGeom>
        </p:spPr>
      </p:pic>
      <p:pic>
        <p:nvPicPr>
          <p:cNvPr id="8" name="Picture 7"/>
          <p:cNvPicPr>
            <a:picLocks noChangeAspect="1"/>
          </p:cNvPicPr>
          <p:nvPr/>
        </p:nvPicPr>
        <p:blipFill>
          <a:blip r:embed="rId5"/>
          <a:stretch>
            <a:fillRect/>
          </a:stretch>
        </p:blipFill>
        <p:spPr>
          <a:xfrm>
            <a:off x="8238062" y="1700808"/>
            <a:ext cx="3930790" cy="4176464"/>
          </a:xfrm>
          <a:prstGeom prst="rect">
            <a:avLst/>
          </a:prstGeom>
        </p:spPr>
      </p:pic>
    </p:spTree>
    <p:extLst>
      <p:ext uri="{BB962C8B-B14F-4D97-AF65-F5344CB8AC3E}">
        <p14:creationId xmlns:p14="http://schemas.microsoft.com/office/powerpoint/2010/main" val="283539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670476" y="533400"/>
            <a:ext cx="4968552" cy="1066800"/>
          </a:xfrm>
        </p:spPr>
        <p:txBody>
          <a:bodyPr/>
          <a:lstStyle/>
          <a:p>
            <a:r>
              <a:rPr lang="en-US" dirty="0" smtClean="0"/>
              <a:t>Static Analysis Basics</a:t>
            </a:r>
            <a:endParaRPr lang="en-US" dirty="0"/>
          </a:p>
        </p:txBody>
      </p:sp>
      <p:sp>
        <p:nvSpPr>
          <p:cNvPr id="3" name="Content Placeholder 2"/>
          <p:cNvSpPr>
            <a:spLocks noGrp="1"/>
          </p:cNvSpPr>
          <p:nvPr>
            <p:ph idx="1"/>
          </p:nvPr>
        </p:nvSpPr>
        <p:spPr>
          <a:xfrm>
            <a:off x="6958508" y="1828800"/>
            <a:ext cx="2793505" cy="4191000"/>
          </a:xfrm>
        </p:spPr>
        <p:txBody>
          <a:bodyPr/>
          <a:lstStyle/>
          <a:p>
            <a:endParaRPr lang="en-IE" dirty="0" smtClean="0"/>
          </a:p>
          <a:p>
            <a:r>
              <a:rPr lang="en-IE" dirty="0" smtClean="0"/>
              <a:t>Find strings</a:t>
            </a:r>
            <a:endParaRPr lang="en-IE" dirty="0"/>
          </a:p>
          <a:p>
            <a:endParaRPr lang="en-IE" dirty="0" smtClean="0"/>
          </a:p>
          <a:p>
            <a:endParaRPr lang="en-IE" dirty="0"/>
          </a:p>
          <a:p>
            <a:endParaRPr lang="en-IE" dirty="0" smtClean="0"/>
          </a:p>
          <a:p>
            <a:endParaRPr lang="en-IE" dirty="0"/>
          </a:p>
        </p:txBody>
      </p:sp>
      <p:pic>
        <p:nvPicPr>
          <p:cNvPr id="8" name="Picture 7"/>
          <p:cNvPicPr>
            <a:picLocks noChangeAspect="1"/>
          </p:cNvPicPr>
          <p:nvPr/>
        </p:nvPicPr>
        <p:blipFill>
          <a:blip r:embed="rId3"/>
          <a:stretch>
            <a:fillRect/>
          </a:stretch>
        </p:blipFill>
        <p:spPr>
          <a:xfrm>
            <a:off x="333772" y="0"/>
            <a:ext cx="5629275" cy="2495550"/>
          </a:xfrm>
          <a:prstGeom prst="rect">
            <a:avLst/>
          </a:prstGeom>
        </p:spPr>
      </p:pic>
      <p:pic>
        <p:nvPicPr>
          <p:cNvPr id="9" name="Picture 8"/>
          <p:cNvPicPr>
            <a:picLocks noChangeAspect="1"/>
          </p:cNvPicPr>
          <p:nvPr/>
        </p:nvPicPr>
        <p:blipFill>
          <a:blip r:embed="rId4"/>
          <a:stretch>
            <a:fillRect/>
          </a:stretch>
        </p:blipFill>
        <p:spPr>
          <a:xfrm>
            <a:off x="153413" y="2529830"/>
            <a:ext cx="4061426" cy="4139530"/>
          </a:xfrm>
          <a:prstGeom prst="rect">
            <a:avLst/>
          </a:prstGeom>
        </p:spPr>
      </p:pic>
      <p:pic>
        <p:nvPicPr>
          <p:cNvPr id="10" name="Picture 9"/>
          <p:cNvPicPr>
            <a:picLocks noChangeAspect="1"/>
          </p:cNvPicPr>
          <p:nvPr/>
        </p:nvPicPr>
        <p:blipFill>
          <a:blip r:embed="rId5"/>
          <a:stretch>
            <a:fillRect/>
          </a:stretch>
        </p:blipFill>
        <p:spPr>
          <a:xfrm>
            <a:off x="4210927" y="1852886"/>
            <a:ext cx="6478361" cy="4929188"/>
          </a:xfrm>
          <a:prstGeom prst="rect">
            <a:avLst/>
          </a:prstGeom>
        </p:spPr>
      </p:pic>
    </p:spTree>
    <p:extLst>
      <p:ext uri="{BB962C8B-B14F-4D97-AF65-F5344CB8AC3E}">
        <p14:creationId xmlns:p14="http://schemas.microsoft.com/office/powerpoint/2010/main" val="336528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Introduction to Malware</a:t>
            </a:r>
            <a:endParaRPr lang="en-US" dirty="0"/>
          </a:p>
        </p:txBody>
      </p:sp>
      <p:sp>
        <p:nvSpPr>
          <p:cNvPr id="14" name="Content Placeholder 13"/>
          <p:cNvSpPr>
            <a:spLocks noGrp="1"/>
          </p:cNvSpPr>
          <p:nvPr>
            <p:ph idx="1"/>
          </p:nvPr>
        </p:nvSpPr>
        <p:spPr>
          <a:xfrm>
            <a:off x="1065212" y="1828800"/>
            <a:ext cx="11005864" cy="4191000"/>
          </a:xfrm>
        </p:spPr>
        <p:txBody>
          <a:bodyPr/>
          <a:lstStyle/>
          <a:p>
            <a:r>
              <a:rPr lang="en-US" dirty="0" smtClean="0"/>
              <a:t>Basic definition: </a:t>
            </a:r>
            <a:br>
              <a:rPr lang="en-US" dirty="0" smtClean="0"/>
            </a:br>
            <a:endParaRPr lang="en-US" dirty="0" smtClean="0"/>
          </a:p>
          <a:p>
            <a:pPr lvl="1"/>
            <a:r>
              <a:rPr lang="en-US" dirty="0" smtClean="0"/>
              <a:t>software </a:t>
            </a:r>
            <a:r>
              <a:rPr lang="en-US" dirty="0"/>
              <a:t>which is specifically designed to disrupt or damage a computer </a:t>
            </a:r>
            <a:r>
              <a:rPr lang="en-US" dirty="0" smtClean="0"/>
              <a:t>system</a:t>
            </a:r>
            <a:br>
              <a:rPr lang="en-US" dirty="0" smtClean="0"/>
            </a:br>
            <a:endParaRPr lang="en-US" dirty="0" smtClean="0"/>
          </a:p>
          <a:p>
            <a:pPr lvl="1"/>
            <a:r>
              <a:rPr lang="en-US" dirty="0" smtClean="0"/>
              <a:t>an umbrella term used to refer to a variety of forms of hostile or intrusive software</a:t>
            </a:r>
            <a:br>
              <a:rPr lang="en-US" dirty="0" smtClean="0"/>
            </a:br>
            <a:endParaRPr lang="en-US" dirty="0" smtClean="0"/>
          </a:p>
          <a:p>
            <a:pPr lvl="1"/>
            <a:r>
              <a:rPr lang="en-US" dirty="0" smtClean="0"/>
              <a:t>Any software that gets installed on your machine and performs unwanted tasks</a:t>
            </a:r>
            <a:br>
              <a:rPr lang="en-US" dirty="0" smtClean="0"/>
            </a:br>
            <a:endParaRPr lang="en-US" dirty="0" smtClean="0"/>
          </a:p>
          <a:p>
            <a:pPr lvl="1"/>
            <a:r>
              <a:rPr lang="en-US" dirty="0" smtClean="0"/>
              <a:t>Software designed to damage a computer system without the owners knowledge or consent</a:t>
            </a:r>
          </a:p>
          <a:p>
            <a:pPr lvl="1"/>
            <a:endParaRPr lang="en-US" dirty="0" smtClean="0"/>
          </a:p>
        </p:txBody>
      </p:sp>
    </p:spTree>
    <p:extLst>
      <p:ext uri="{BB962C8B-B14F-4D97-AF65-F5344CB8AC3E}">
        <p14:creationId xmlns:p14="http://schemas.microsoft.com/office/powerpoint/2010/main" val="345896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77788" y="533400"/>
            <a:ext cx="11161240" cy="1066800"/>
          </a:xfrm>
        </p:spPr>
        <p:txBody>
          <a:bodyPr/>
          <a:lstStyle/>
          <a:p>
            <a:r>
              <a:rPr lang="en-US" dirty="0" smtClean="0"/>
              <a:t>Manual is so Passé!</a:t>
            </a:r>
            <a:endParaRPr lang="en-US" dirty="0"/>
          </a:p>
        </p:txBody>
      </p:sp>
      <p:pic>
        <p:nvPicPr>
          <p:cNvPr id="5" name="Picture 4"/>
          <p:cNvPicPr>
            <a:picLocks noChangeAspect="1"/>
          </p:cNvPicPr>
          <p:nvPr/>
        </p:nvPicPr>
        <p:blipFill>
          <a:blip r:embed="rId3"/>
          <a:stretch>
            <a:fillRect/>
          </a:stretch>
        </p:blipFill>
        <p:spPr>
          <a:xfrm>
            <a:off x="3430116" y="2132856"/>
            <a:ext cx="4464496" cy="3602195"/>
          </a:xfrm>
          <a:prstGeom prst="rect">
            <a:avLst/>
          </a:prstGeom>
        </p:spPr>
      </p:pic>
    </p:spTree>
    <p:extLst>
      <p:ext uri="{BB962C8B-B14F-4D97-AF65-F5344CB8AC3E}">
        <p14:creationId xmlns:p14="http://schemas.microsoft.com/office/powerpoint/2010/main" val="272065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Static Analysis Basics</a:t>
            </a:r>
            <a:endParaRPr lang="en-US" dirty="0"/>
          </a:p>
        </p:txBody>
      </p:sp>
      <p:sp>
        <p:nvSpPr>
          <p:cNvPr id="2" name="Content Placeholder 1"/>
          <p:cNvSpPr>
            <a:spLocks noGrp="1"/>
          </p:cNvSpPr>
          <p:nvPr>
            <p:ph idx="1"/>
          </p:nvPr>
        </p:nvSpPr>
        <p:spPr/>
        <p:txBody>
          <a:bodyPr/>
          <a:lstStyle/>
          <a:p>
            <a:r>
              <a:rPr lang="en-IE" dirty="0" err="1" smtClean="0"/>
              <a:t>PeStudio</a:t>
            </a:r>
            <a:r>
              <a:rPr lang="en-IE" dirty="0" smtClean="0"/>
              <a:t>    </a:t>
            </a:r>
          </a:p>
        </p:txBody>
      </p:sp>
      <p:pic>
        <p:nvPicPr>
          <p:cNvPr id="4" name="Picture 3"/>
          <p:cNvPicPr>
            <a:picLocks noChangeAspect="1"/>
          </p:cNvPicPr>
          <p:nvPr/>
        </p:nvPicPr>
        <p:blipFill>
          <a:blip r:embed="rId3"/>
          <a:stretch>
            <a:fillRect/>
          </a:stretch>
        </p:blipFill>
        <p:spPr>
          <a:xfrm>
            <a:off x="261764" y="2381249"/>
            <a:ext cx="3168352" cy="4172951"/>
          </a:xfrm>
          <a:prstGeom prst="rect">
            <a:avLst/>
          </a:prstGeom>
        </p:spPr>
      </p:pic>
      <p:pic>
        <p:nvPicPr>
          <p:cNvPr id="6" name="Picture 5"/>
          <p:cNvPicPr>
            <a:picLocks noChangeAspect="1"/>
          </p:cNvPicPr>
          <p:nvPr/>
        </p:nvPicPr>
        <p:blipFill>
          <a:blip r:embed="rId4"/>
          <a:stretch>
            <a:fillRect/>
          </a:stretch>
        </p:blipFill>
        <p:spPr>
          <a:xfrm>
            <a:off x="3430116" y="2392797"/>
            <a:ext cx="8448939" cy="1152128"/>
          </a:xfrm>
          <a:prstGeom prst="rect">
            <a:avLst/>
          </a:prstGeom>
        </p:spPr>
      </p:pic>
    </p:spTree>
    <p:extLst>
      <p:ext uri="{BB962C8B-B14F-4D97-AF65-F5344CB8AC3E}">
        <p14:creationId xmlns:p14="http://schemas.microsoft.com/office/powerpoint/2010/main" val="324010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Static Analysis Basics</a:t>
            </a:r>
            <a:endParaRPr lang="en-US" dirty="0"/>
          </a:p>
        </p:txBody>
      </p:sp>
      <p:pic>
        <p:nvPicPr>
          <p:cNvPr id="3" name="Content Placeholder 2"/>
          <p:cNvPicPr>
            <a:picLocks noGrp="1" noChangeAspect="1"/>
          </p:cNvPicPr>
          <p:nvPr>
            <p:ph idx="1"/>
          </p:nvPr>
        </p:nvPicPr>
        <p:blipFill>
          <a:blip r:embed="rId3"/>
          <a:stretch>
            <a:fillRect/>
          </a:stretch>
        </p:blipFill>
        <p:spPr>
          <a:xfrm>
            <a:off x="837828" y="2376128"/>
            <a:ext cx="10698652" cy="3096344"/>
          </a:xfrm>
          <a:prstGeom prst="rect">
            <a:avLst/>
          </a:prstGeom>
        </p:spPr>
      </p:pic>
      <p:sp>
        <p:nvSpPr>
          <p:cNvPr id="8" name="Content Placeholder 1"/>
          <p:cNvSpPr txBox="1">
            <a:spLocks/>
          </p:cNvSpPr>
          <p:nvPr/>
        </p:nvSpPr>
        <p:spPr>
          <a:xfrm>
            <a:off x="1065212" y="1828800"/>
            <a:ext cx="8686801" cy="41910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r>
              <a:rPr lang="en-IE" smtClean="0"/>
              <a:t>PeStudio    </a:t>
            </a:r>
            <a:endParaRPr lang="en-IE" dirty="0" smtClean="0"/>
          </a:p>
        </p:txBody>
      </p:sp>
    </p:spTree>
    <p:extLst>
      <p:ext uri="{BB962C8B-B14F-4D97-AF65-F5344CB8AC3E}">
        <p14:creationId xmlns:p14="http://schemas.microsoft.com/office/powerpoint/2010/main" val="61677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Static Analysis Basics</a:t>
            </a:r>
            <a:endParaRPr lang="en-US" dirty="0"/>
          </a:p>
        </p:txBody>
      </p:sp>
      <p:sp>
        <p:nvSpPr>
          <p:cNvPr id="2" name="Content Placeholder 1"/>
          <p:cNvSpPr>
            <a:spLocks noGrp="1"/>
          </p:cNvSpPr>
          <p:nvPr>
            <p:ph idx="1"/>
          </p:nvPr>
        </p:nvSpPr>
        <p:spPr/>
        <p:txBody>
          <a:bodyPr/>
          <a:lstStyle/>
          <a:p>
            <a:r>
              <a:rPr lang="en-IE" dirty="0" err="1" smtClean="0"/>
              <a:t>PeStudio</a:t>
            </a:r>
            <a:r>
              <a:rPr lang="en-IE" dirty="0" smtClean="0"/>
              <a:t> </a:t>
            </a:r>
            <a:endParaRPr lang="en-IE" dirty="0"/>
          </a:p>
        </p:txBody>
      </p:sp>
      <p:pic>
        <p:nvPicPr>
          <p:cNvPr id="4" name="Picture 3"/>
          <p:cNvPicPr>
            <a:picLocks noChangeAspect="1"/>
          </p:cNvPicPr>
          <p:nvPr/>
        </p:nvPicPr>
        <p:blipFill>
          <a:blip r:embed="rId3"/>
          <a:stretch>
            <a:fillRect/>
          </a:stretch>
        </p:blipFill>
        <p:spPr>
          <a:xfrm>
            <a:off x="1197868" y="2348880"/>
            <a:ext cx="10793199" cy="1368152"/>
          </a:xfrm>
          <a:prstGeom prst="rect">
            <a:avLst/>
          </a:prstGeom>
        </p:spPr>
      </p:pic>
    </p:spTree>
    <p:extLst>
      <p:ext uri="{BB962C8B-B14F-4D97-AF65-F5344CB8AC3E}">
        <p14:creationId xmlns:p14="http://schemas.microsoft.com/office/powerpoint/2010/main" val="30327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Static Analysis Basics</a:t>
            </a:r>
            <a:endParaRPr lang="en-US" dirty="0"/>
          </a:p>
        </p:txBody>
      </p:sp>
      <p:sp>
        <p:nvSpPr>
          <p:cNvPr id="2" name="Content Placeholder 1"/>
          <p:cNvSpPr>
            <a:spLocks noGrp="1"/>
          </p:cNvSpPr>
          <p:nvPr>
            <p:ph idx="1"/>
          </p:nvPr>
        </p:nvSpPr>
        <p:spPr/>
        <p:txBody>
          <a:bodyPr/>
          <a:lstStyle/>
          <a:p>
            <a:r>
              <a:rPr lang="en-IE" dirty="0" smtClean="0"/>
              <a:t>What next?</a:t>
            </a:r>
          </a:p>
          <a:p>
            <a:pPr lvl="1"/>
            <a:r>
              <a:rPr lang="en-IE" dirty="0" smtClean="0"/>
              <a:t>What if I still can’t unpack it?</a:t>
            </a:r>
          </a:p>
          <a:p>
            <a:pPr lvl="2"/>
            <a:r>
              <a:rPr lang="en-IE" dirty="0" smtClean="0"/>
              <a:t>Use </a:t>
            </a:r>
            <a:r>
              <a:rPr lang="en-IE" dirty="0" err="1" smtClean="0"/>
              <a:t>OllyDbg</a:t>
            </a:r>
            <a:r>
              <a:rPr lang="en-IE" dirty="0" smtClean="0"/>
              <a:t> with the plugin </a:t>
            </a:r>
            <a:r>
              <a:rPr lang="en-IE" dirty="0" err="1" smtClean="0"/>
              <a:t>OllyDump</a:t>
            </a:r>
            <a:r>
              <a:rPr lang="en-IE" dirty="0" smtClean="0"/>
              <a:t/>
            </a:r>
            <a:br>
              <a:rPr lang="en-IE" dirty="0" smtClean="0"/>
            </a:br>
            <a:endParaRPr lang="en-IE" dirty="0" smtClean="0"/>
          </a:p>
          <a:p>
            <a:pPr lvl="1"/>
            <a:r>
              <a:rPr lang="en-IE" dirty="0" smtClean="0"/>
              <a:t>Dependencies</a:t>
            </a:r>
          </a:p>
          <a:p>
            <a:pPr lvl="2"/>
            <a:r>
              <a:rPr lang="en-IE" dirty="0" smtClean="0"/>
              <a:t>Using tools like Dependency Walker, examine what else the file requires. </a:t>
            </a:r>
            <a:br>
              <a:rPr lang="en-IE" dirty="0" smtClean="0"/>
            </a:br>
            <a:r>
              <a:rPr lang="en-IE" dirty="0" smtClean="0"/>
              <a:t> </a:t>
            </a:r>
          </a:p>
          <a:p>
            <a:pPr lvl="1"/>
            <a:r>
              <a:rPr lang="en-IE" dirty="0" smtClean="0"/>
              <a:t>Code Analysis</a:t>
            </a:r>
          </a:p>
          <a:p>
            <a:pPr lvl="2"/>
            <a:r>
              <a:rPr lang="en-IE" dirty="0" smtClean="0"/>
              <a:t>IDA Pro</a:t>
            </a:r>
            <a:endParaRPr lang="en-IE" dirty="0"/>
          </a:p>
        </p:txBody>
      </p:sp>
    </p:spTree>
    <p:extLst>
      <p:ext uri="{BB962C8B-B14F-4D97-AF65-F5344CB8AC3E}">
        <p14:creationId xmlns:p14="http://schemas.microsoft.com/office/powerpoint/2010/main" val="137134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Static Analysis Basics</a:t>
            </a:r>
            <a:endParaRPr lang="en-US" dirty="0"/>
          </a:p>
        </p:txBody>
      </p:sp>
      <p:pic>
        <p:nvPicPr>
          <p:cNvPr id="3" name="Content Placeholder 2"/>
          <p:cNvPicPr>
            <a:picLocks noGrp="1" noChangeAspect="1"/>
          </p:cNvPicPr>
          <p:nvPr>
            <p:ph idx="1"/>
          </p:nvPr>
        </p:nvPicPr>
        <p:blipFill>
          <a:blip r:embed="rId3"/>
          <a:stretch>
            <a:fillRect/>
          </a:stretch>
        </p:blipFill>
        <p:spPr>
          <a:xfrm>
            <a:off x="3646140" y="1844824"/>
            <a:ext cx="3290524" cy="4191000"/>
          </a:xfrm>
          <a:prstGeom prst="rect">
            <a:avLst/>
          </a:prstGeom>
        </p:spPr>
      </p:pic>
    </p:spTree>
    <p:extLst>
      <p:ext uri="{BB962C8B-B14F-4D97-AF65-F5344CB8AC3E}">
        <p14:creationId xmlns:p14="http://schemas.microsoft.com/office/powerpoint/2010/main" val="169607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Basic Behavioural Analysis</a:t>
            </a:r>
            <a:endParaRPr lang="en-US" dirty="0"/>
          </a:p>
        </p:txBody>
      </p:sp>
      <p:sp>
        <p:nvSpPr>
          <p:cNvPr id="2" name="Content Placeholder 1"/>
          <p:cNvSpPr>
            <a:spLocks noGrp="1"/>
          </p:cNvSpPr>
          <p:nvPr>
            <p:ph idx="1"/>
          </p:nvPr>
        </p:nvSpPr>
        <p:spPr/>
        <p:txBody>
          <a:bodyPr/>
          <a:lstStyle/>
          <a:p>
            <a:r>
              <a:rPr lang="en-IE" dirty="0" smtClean="0"/>
              <a:t>What actually is Behavioural Analysis? </a:t>
            </a:r>
          </a:p>
          <a:p>
            <a:r>
              <a:rPr lang="en-IE" dirty="0" smtClean="0"/>
              <a:t>Process</a:t>
            </a:r>
          </a:p>
          <a:p>
            <a:pPr lvl="1"/>
            <a:r>
              <a:rPr lang="en-IE" dirty="0" smtClean="0"/>
              <a:t>Establish a Baseline of Environment </a:t>
            </a:r>
          </a:p>
          <a:p>
            <a:pPr lvl="1"/>
            <a:r>
              <a:rPr lang="en-IE" dirty="0" smtClean="0"/>
              <a:t>Start Monitoring Applications</a:t>
            </a:r>
          </a:p>
          <a:p>
            <a:pPr lvl="1"/>
            <a:r>
              <a:rPr lang="en-IE" dirty="0" smtClean="0"/>
              <a:t>Execute Malware</a:t>
            </a:r>
          </a:p>
          <a:p>
            <a:pPr lvl="1"/>
            <a:r>
              <a:rPr lang="en-IE" dirty="0" smtClean="0"/>
              <a:t>Monitor Activities and results of Malware</a:t>
            </a:r>
          </a:p>
          <a:p>
            <a:pPr lvl="1"/>
            <a:r>
              <a:rPr lang="en-IE" dirty="0" smtClean="0"/>
              <a:t>Stop you Monitoring Applications</a:t>
            </a:r>
          </a:p>
          <a:p>
            <a:pPr lvl="1"/>
            <a:r>
              <a:rPr lang="en-IE" dirty="0" smtClean="0"/>
              <a:t>Analyse Differences</a:t>
            </a:r>
          </a:p>
          <a:p>
            <a:pPr lvl="1"/>
            <a:r>
              <a:rPr lang="en-IE" dirty="0" smtClean="0"/>
              <a:t>Record </a:t>
            </a:r>
            <a:r>
              <a:rPr lang="en-IE" dirty="0" err="1" smtClean="0"/>
              <a:t>Record</a:t>
            </a:r>
            <a:r>
              <a:rPr lang="en-IE" dirty="0" smtClean="0"/>
              <a:t> </a:t>
            </a:r>
            <a:r>
              <a:rPr lang="en-IE" dirty="0" err="1" smtClean="0"/>
              <a:t>Record</a:t>
            </a:r>
            <a:endParaRPr lang="en-IE" dirty="0" smtClean="0"/>
          </a:p>
          <a:p>
            <a:pPr lvl="1"/>
            <a:endParaRPr lang="en-IE" dirty="0"/>
          </a:p>
        </p:txBody>
      </p:sp>
    </p:spTree>
    <p:extLst>
      <p:ext uri="{BB962C8B-B14F-4D97-AF65-F5344CB8AC3E}">
        <p14:creationId xmlns:p14="http://schemas.microsoft.com/office/powerpoint/2010/main" val="1154322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Basic Behavioural Analysis</a:t>
            </a:r>
            <a:endParaRPr lang="en-US" dirty="0"/>
          </a:p>
        </p:txBody>
      </p:sp>
      <p:sp>
        <p:nvSpPr>
          <p:cNvPr id="2" name="Content Placeholder 1"/>
          <p:cNvSpPr>
            <a:spLocks noGrp="1"/>
          </p:cNvSpPr>
          <p:nvPr>
            <p:ph idx="1"/>
          </p:nvPr>
        </p:nvSpPr>
        <p:spPr/>
        <p:txBody>
          <a:bodyPr/>
          <a:lstStyle/>
          <a:p>
            <a:r>
              <a:rPr lang="en-IE" dirty="0" smtClean="0"/>
              <a:t>Basic Rules for All Behavioural Analysis</a:t>
            </a:r>
          </a:p>
          <a:p>
            <a:pPr lvl="1"/>
            <a:r>
              <a:rPr lang="en-IE" dirty="0" smtClean="0"/>
              <a:t>Baseline, </a:t>
            </a:r>
            <a:r>
              <a:rPr lang="en-IE" dirty="0"/>
              <a:t>Document everything</a:t>
            </a:r>
          </a:p>
          <a:p>
            <a:pPr lvl="1"/>
            <a:r>
              <a:rPr lang="en-IE" dirty="0" smtClean="0"/>
              <a:t>Install Everything you could need</a:t>
            </a:r>
          </a:p>
          <a:p>
            <a:pPr lvl="1"/>
            <a:r>
              <a:rPr lang="en-IE" dirty="0" smtClean="0"/>
              <a:t>Insure VM is isolated from the network</a:t>
            </a:r>
          </a:p>
          <a:p>
            <a:pPr lvl="1"/>
            <a:r>
              <a:rPr lang="en-IE" dirty="0" smtClean="0"/>
              <a:t>Baseline, </a:t>
            </a:r>
            <a:r>
              <a:rPr lang="en-IE" dirty="0"/>
              <a:t>Document everything</a:t>
            </a:r>
          </a:p>
          <a:p>
            <a:pPr lvl="1"/>
            <a:r>
              <a:rPr lang="en-IE" dirty="0" err="1" smtClean="0"/>
              <a:t>Shapshot</a:t>
            </a:r>
            <a:r>
              <a:rPr lang="en-IE" dirty="0" smtClean="0"/>
              <a:t> for clean, optimal image</a:t>
            </a:r>
          </a:p>
          <a:p>
            <a:pPr lvl="1"/>
            <a:r>
              <a:rPr lang="en-IE" dirty="0" smtClean="0"/>
              <a:t>Document everything</a:t>
            </a:r>
          </a:p>
          <a:p>
            <a:pPr lvl="1"/>
            <a:r>
              <a:rPr lang="en-IE" dirty="0" smtClean="0"/>
              <a:t>Be brave</a:t>
            </a:r>
          </a:p>
          <a:p>
            <a:pPr lvl="1"/>
            <a:endParaRPr lang="en-IE" dirty="0"/>
          </a:p>
          <a:p>
            <a:pPr lvl="1"/>
            <a:r>
              <a:rPr lang="en-IE" sz="500" dirty="0" smtClean="0"/>
              <a:t>Did I mention documenting everything? </a:t>
            </a:r>
          </a:p>
          <a:p>
            <a:pPr lvl="1"/>
            <a:endParaRPr lang="en-IE" dirty="0" smtClean="0"/>
          </a:p>
          <a:p>
            <a:pPr lvl="1"/>
            <a:endParaRPr lang="en-IE" dirty="0"/>
          </a:p>
        </p:txBody>
      </p:sp>
    </p:spTree>
    <p:extLst>
      <p:ext uri="{BB962C8B-B14F-4D97-AF65-F5344CB8AC3E}">
        <p14:creationId xmlns:p14="http://schemas.microsoft.com/office/powerpoint/2010/main" val="31946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Basic Behavioural Analysis</a:t>
            </a:r>
            <a:endParaRPr lang="en-US" dirty="0"/>
          </a:p>
        </p:txBody>
      </p:sp>
      <p:sp>
        <p:nvSpPr>
          <p:cNvPr id="2" name="Content Placeholder 1"/>
          <p:cNvSpPr>
            <a:spLocks noGrp="1"/>
          </p:cNvSpPr>
          <p:nvPr>
            <p:ph idx="1"/>
          </p:nvPr>
        </p:nvSpPr>
        <p:spPr/>
        <p:txBody>
          <a:bodyPr>
            <a:normAutofit/>
          </a:bodyPr>
          <a:lstStyle/>
          <a:p>
            <a:r>
              <a:rPr lang="en-IE" dirty="0" smtClean="0"/>
              <a:t>How should I go about this?</a:t>
            </a:r>
            <a:br>
              <a:rPr lang="en-IE" dirty="0" smtClean="0"/>
            </a:br>
            <a:endParaRPr lang="en-IE" dirty="0" smtClean="0"/>
          </a:p>
          <a:p>
            <a:pPr lvl="1"/>
            <a:r>
              <a:rPr lang="en-IE" dirty="0" smtClean="0"/>
              <a:t>Automated</a:t>
            </a:r>
            <a:br>
              <a:rPr lang="en-IE" dirty="0" smtClean="0"/>
            </a:br>
            <a:endParaRPr lang="en-IE" dirty="0" smtClean="0"/>
          </a:p>
          <a:p>
            <a:pPr lvl="1"/>
            <a:r>
              <a:rPr lang="en-IE" dirty="0" smtClean="0"/>
              <a:t>Single Box</a:t>
            </a:r>
            <a:br>
              <a:rPr lang="en-IE" dirty="0" smtClean="0"/>
            </a:br>
            <a:endParaRPr lang="en-IE" dirty="0" smtClean="0"/>
          </a:p>
          <a:p>
            <a:pPr lvl="1"/>
            <a:r>
              <a:rPr lang="en-IE" dirty="0" smtClean="0"/>
              <a:t>Dual Box</a:t>
            </a:r>
          </a:p>
          <a:p>
            <a:pPr lvl="1"/>
            <a:endParaRPr lang="en-IE" dirty="0"/>
          </a:p>
        </p:txBody>
      </p:sp>
    </p:spTree>
    <p:extLst>
      <p:ext uri="{BB962C8B-B14F-4D97-AF65-F5344CB8AC3E}">
        <p14:creationId xmlns:p14="http://schemas.microsoft.com/office/powerpoint/2010/main" val="252907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Basic Behavioural Analysis</a:t>
            </a:r>
            <a:endParaRPr lang="en-US" dirty="0"/>
          </a:p>
        </p:txBody>
      </p:sp>
      <p:sp>
        <p:nvSpPr>
          <p:cNvPr id="2" name="Content Placeholder 1"/>
          <p:cNvSpPr>
            <a:spLocks noGrp="1"/>
          </p:cNvSpPr>
          <p:nvPr>
            <p:ph idx="1"/>
          </p:nvPr>
        </p:nvSpPr>
        <p:spPr/>
        <p:txBody>
          <a:bodyPr>
            <a:normAutofit/>
          </a:bodyPr>
          <a:lstStyle/>
          <a:p>
            <a:r>
              <a:rPr lang="en-IE" dirty="0" smtClean="0"/>
              <a:t>Automated Options</a:t>
            </a:r>
          </a:p>
          <a:p>
            <a:pPr lvl="1"/>
            <a:r>
              <a:rPr lang="en-IE" dirty="0" smtClean="0"/>
              <a:t>Online</a:t>
            </a:r>
          </a:p>
          <a:p>
            <a:pPr lvl="2"/>
            <a:r>
              <a:rPr lang="en-IE" dirty="0" smtClean="0"/>
              <a:t>Malwr.com</a:t>
            </a:r>
          </a:p>
          <a:p>
            <a:pPr lvl="2"/>
            <a:r>
              <a:rPr lang="en-IE" dirty="0" smtClean="0"/>
              <a:t>ThreatExpert.com</a:t>
            </a:r>
          </a:p>
          <a:p>
            <a:pPr lvl="2"/>
            <a:endParaRPr lang="en-IE" dirty="0"/>
          </a:p>
          <a:p>
            <a:pPr lvl="1"/>
            <a:r>
              <a:rPr lang="en-IE" dirty="0" smtClean="0"/>
              <a:t>In-house</a:t>
            </a:r>
          </a:p>
          <a:p>
            <a:pPr lvl="2"/>
            <a:r>
              <a:rPr lang="en-IE" dirty="0" smtClean="0"/>
              <a:t>FireEye – host and email </a:t>
            </a:r>
          </a:p>
          <a:p>
            <a:pPr lvl="2"/>
            <a:r>
              <a:rPr lang="en-IE" dirty="0" smtClean="0"/>
              <a:t>Cuckoo Sandbox</a:t>
            </a:r>
          </a:p>
          <a:p>
            <a:pPr lvl="2"/>
            <a:r>
              <a:rPr lang="en-IE" dirty="0" err="1" smtClean="0"/>
              <a:t>VxStream</a:t>
            </a:r>
            <a:r>
              <a:rPr lang="en-IE" dirty="0" smtClean="0"/>
              <a:t> Sandbox</a:t>
            </a:r>
          </a:p>
          <a:p>
            <a:pPr lvl="2"/>
            <a:r>
              <a:rPr lang="en-IE" dirty="0" err="1" smtClean="0"/>
              <a:t>ZeroWine</a:t>
            </a:r>
            <a:endParaRPr lang="en-IE" dirty="0" smtClean="0"/>
          </a:p>
          <a:p>
            <a:pPr lvl="2"/>
            <a:r>
              <a:rPr lang="en-IE" dirty="0" err="1" smtClean="0"/>
              <a:t>INetSim</a:t>
            </a:r>
            <a:endParaRPr lang="en-IE" dirty="0" smtClean="0"/>
          </a:p>
          <a:p>
            <a:pPr lvl="1"/>
            <a:endParaRPr lang="en-IE" dirty="0"/>
          </a:p>
        </p:txBody>
      </p:sp>
      <p:pic>
        <p:nvPicPr>
          <p:cNvPr id="5" name="Picture 2" descr="Image result for its awar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452" y="1841376"/>
            <a:ext cx="4214192" cy="368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839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Introduction to Malware</a:t>
            </a:r>
            <a:endParaRPr lang="en-US" dirty="0"/>
          </a:p>
        </p:txBody>
      </p:sp>
      <p:sp>
        <p:nvSpPr>
          <p:cNvPr id="14" name="Content Placeholder 13"/>
          <p:cNvSpPr>
            <a:spLocks noGrp="1"/>
          </p:cNvSpPr>
          <p:nvPr>
            <p:ph idx="1"/>
          </p:nvPr>
        </p:nvSpPr>
        <p:spPr>
          <a:xfrm>
            <a:off x="1785292" y="2611016"/>
            <a:ext cx="2940968" cy="4246984"/>
          </a:xfrm>
        </p:spPr>
        <p:txBody>
          <a:bodyPr>
            <a:normAutofit/>
          </a:bodyPr>
          <a:lstStyle/>
          <a:p>
            <a:r>
              <a:rPr lang="en-US" dirty="0" smtClean="0">
                <a:sym typeface="Wingdings" panose="05000000000000000000" pitchFamily="2" charset="2"/>
              </a:rPr>
              <a:t>Backdoor</a:t>
            </a:r>
          </a:p>
          <a:p>
            <a:r>
              <a:rPr lang="en-US" dirty="0" smtClean="0">
                <a:sym typeface="Wingdings" panose="05000000000000000000" pitchFamily="2" charset="2"/>
              </a:rPr>
              <a:t>Botnet</a:t>
            </a:r>
          </a:p>
          <a:p>
            <a:r>
              <a:rPr lang="en-US" dirty="0" smtClean="0">
                <a:sym typeface="Wingdings" panose="05000000000000000000" pitchFamily="2" charset="2"/>
              </a:rPr>
              <a:t>Downloader</a:t>
            </a:r>
          </a:p>
          <a:p>
            <a:r>
              <a:rPr lang="en-US" dirty="0" smtClean="0">
                <a:sym typeface="Wingdings" panose="05000000000000000000" pitchFamily="2" charset="2"/>
              </a:rPr>
              <a:t>Information Stealer</a:t>
            </a:r>
          </a:p>
          <a:p>
            <a:r>
              <a:rPr lang="en-US" dirty="0" smtClean="0">
                <a:sym typeface="Wingdings" panose="05000000000000000000" pitchFamily="2" charset="2"/>
              </a:rPr>
              <a:t>Launcher</a:t>
            </a:r>
          </a:p>
          <a:p>
            <a:endParaRPr lang="en-US" dirty="0" smtClean="0">
              <a:sym typeface="Wingdings" panose="05000000000000000000" pitchFamily="2" charset="2"/>
            </a:endParaRPr>
          </a:p>
        </p:txBody>
      </p:sp>
      <p:sp>
        <p:nvSpPr>
          <p:cNvPr id="7" name="Content Placeholder 13"/>
          <p:cNvSpPr txBox="1">
            <a:spLocks/>
          </p:cNvSpPr>
          <p:nvPr/>
        </p:nvSpPr>
        <p:spPr>
          <a:xfrm>
            <a:off x="4726260" y="2611016"/>
            <a:ext cx="2940968" cy="4246984"/>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r>
              <a:rPr lang="en-US" dirty="0" smtClean="0">
                <a:sym typeface="Wingdings" panose="05000000000000000000" pitchFamily="2" charset="2"/>
              </a:rPr>
              <a:t>Ransomware</a:t>
            </a:r>
          </a:p>
          <a:p>
            <a:r>
              <a:rPr lang="en-US" dirty="0" smtClean="0">
                <a:sym typeface="Wingdings" panose="05000000000000000000" pitchFamily="2" charset="2"/>
              </a:rPr>
              <a:t>Rootkit</a:t>
            </a:r>
          </a:p>
          <a:p>
            <a:r>
              <a:rPr lang="en-US" dirty="0" smtClean="0">
                <a:sym typeface="Wingdings" panose="05000000000000000000" pitchFamily="2" charset="2"/>
              </a:rPr>
              <a:t>Scareware</a:t>
            </a:r>
          </a:p>
          <a:p>
            <a:r>
              <a:rPr lang="en-US" dirty="0" smtClean="0">
                <a:sym typeface="Wingdings" panose="05000000000000000000" pitchFamily="2" charset="2"/>
              </a:rPr>
              <a:t>Spam generating </a:t>
            </a:r>
          </a:p>
          <a:p>
            <a:r>
              <a:rPr lang="en-US" dirty="0" smtClean="0">
                <a:sym typeface="Wingdings" panose="05000000000000000000" pitchFamily="2" charset="2"/>
              </a:rPr>
              <a:t>Worm / Virus</a:t>
            </a:r>
          </a:p>
          <a:p>
            <a:endParaRPr lang="en-US" dirty="0" smtClean="0">
              <a:sym typeface="Wingdings" panose="05000000000000000000" pitchFamily="2" charset="2"/>
            </a:endParaRPr>
          </a:p>
        </p:txBody>
      </p:sp>
      <p:sp>
        <p:nvSpPr>
          <p:cNvPr id="6" name="TextBox 5"/>
          <p:cNvSpPr txBox="1"/>
          <p:nvPr/>
        </p:nvSpPr>
        <p:spPr>
          <a:xfrm>
            <a:off x="1785292" y="2132856"/>
            <a:ext cx="2940968" cy="478160"/>
          </a:xfrm>
          <a:prstGeom prst="rect">
            <a:avLst/>
          </a:prstGeom>
          <a:noFill/>
        </p:spPr>
        <p:txBody>
          <a:bodyPr wrap="square" rtlCol="0">
            <a:spAutoFit/>
          </a:bodyPr>
          <a:lstStyle/>
          <a:p>
            <a:endParaRPr lang="en-IE" dirty="0"/>
          </a:p>
        </p:txBody>
      </p:sp>
    </p:spTree>
    <p:extLst>
      <p:ext uri="{BB962C8B-B14F-4D97-AF65-F5344CB8AC3E}">
        <p14:creationId xmlns:p14="http://schemas.microsoft.com/office/powerpoint/2010/main" val="222846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Basic Behavioural Analysis</a:t>
            </a:r>
            <a:endParaRPr lang="en-US" dirty="0"/>
          </a:p>
        </p:txBody>
      </p:sp>
      <p:sp>
        <p:nvSpPr>
          <p:cNvPr id="2" name="Content Placeholder 1"/>
          <p:cNvSpPr>
            <a:spLocks noGrp="1"/>
          </p:cNvSpPr>
          <p:nvPr>
            <p:ph idx="1"/>
          </p:nvPr>
        </p:nvSpPr>
        <p:spPr/>
        <p:txBody>
          <a:bodyPr>
            <a:normAutofit/>
          </a:bodyPr>
          <a:lstStyle/>
          <a:p>
            <a:r>
              <a:rPr lang="en-IE" dirty="0" smtClean="0"/>
              <a:t>Cuckoo Sandbox</a:t>
            </a:r>
          </a:p>
          <a:p>
            <a:pPr lvl="1"/>
            <a:r>
              <a:rPr lang="en-IE" dirty="0" smtClean="0"/>
              <a:t>Automated Behavioural Analysis</a:t>
            </a:r>
          </a:p>
          <a:p>
            <a:pPr lvl="1"/>
            <a:r>
              <a:rPr lang="en-IE" dirty="0" smtClean="0"/>
              <a:t>Captures</a:t>
            </a:r>
          </a:p>
          <a:p>
            <a:pPr lvl="2"/>
            <a:r>
              <a:rPr lang="en-IE" dirty="0" smtClean="0"/>
              <a:t>Network Traffic</a:t>
            </a:r>
          </a:p>
          <a:p>
            <a:pPr lvl="2"/>
            <a:r>
              <a:rPr lang="en-IE" dirty="0" smtClean="0"/>
              <a:t>Files</a:t>
            </a:r>
          </a:p>
          <a:p>
            <a:pPr lvl="2"/>
            <a:r>
              <a:rPr lang="en-IE" dirty="0" smtClean="0"/>
              <a:t>Assembly instructions</a:t>
            </a:r>
          </a:p>
          <a:p>
            <a:pPr lvl="2"/>
            <a:r>
              <a:rPr lang="en-IE" dirty="0" smtClean="0"/>
              <a:t>API Calls</a:t>
            </a:r>
          </a:p>
          <a:p>
            <a:pPr lvl="2"/>
            <a:r>
              <a:rPr lang="en-IE" dirty="0" smtClean="0"/>
              <a:t>Screenshots</a:t>
            </a:r>
          </a:p>
          <a:p>
            <a:pPr lvl="1"/>
            <a:endParaRPr lang="en-IE" dirty="0"/>
          </a:p>
        </p:txBody>
      </p:sp>
      <p:pic>
        <p:nvPicPr>
          <p:cNvPr id="18434" name="Picture 2" descr="http://static1.1.sqspcdn.com/static/f/1395328/17713375/1334640580403/ComputerFrustration.jpg?token=XricpslfJb4ojiwj0fhJ2nt7BQc%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6460" y="1828800"/>
            <a:ext cx="4286250"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95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Basic Behavioural Analysis</a:t>
            </a:r>
            <a:endParaRPr lang="en-US" dirty="0"/>
          </a:p>
        </p:txBody>
      </p:sp>
      <p:sp>
        <p:nvSpPr>
          <p:cNvPr id="2" name="Content Placeholder 1"/>
          <p:cNvSpPr>
            <a:spLocks noGrp="1"/>
          </p:cNvSpPr>
          <p:nvPr>
            <p:ph idx="1"/>
          </p:nvPr>
        </p:nvSpPr>
        <p:spPr/>
        <p:txBody>
          <a:bodyPr/>
          <a:lstStyle/>
          <a:p>
            <a:r>
              <a:rPr lang="en-IE" dirty="0" smtClean="0"/>
              <a:t>Single Box Behavioural Analysis</a:t>
            </a:r>
          </a:p>
          <a:p>
            <a:pPr lvl="1"/>
            <a:r>
              <a:rPr lang="en-IE" dirty="0" smtClean="0"/>
              <a:t>Use a VM of Windows 7 or XP</a:t>
            </a:r>
          </a:p>
          <a:p>
            <a:pPr lvl="1"/>
            <a:r>
              <a:rPr lang="en-IE" dirty="0" smtClean="0"/>
              <a:t>Turn off Automatic Updates</a:t>
            </a:r>
          </a:p>
          <a:p>
            <a:pPr lvl="1"/>
            <a:r>
              <a:rPr lang="en-IE" dirty="0" smtClean="0"/>
              <a:t>Disable Alerts</a:t>
            </a:r>
          </a:p>
          <a:p>
            <a:pPr lvl="1"/>
            <a:r>
              <a:rPr lang="en-IE" dirty="0" smtClean="0"/>
              <a:t>No Antivirus</a:t>
            </a:r>
          </a:p>
          <a:p>
            <a:pPr lvl="1"/>
            <a:r>
              <a:rPr lang="en-IE" dirty="0" smtClean="0"/>
              <a:t>Install Analysis tools:	</a:t>
            </a:r>
          </a:p>
          <a:p>
            <a:pPr lvl="2"/>
            <a:r>
              <a:rPr lang="en-IE" dirty="0" err="1" smtClean="0"/>
              <a:t>Sysinternals</a:t>
            </a:r>
            <a:endParaRPr lang="en-IE" dirty="0" smtClean="0"/>
          </a:p>
          <a:p>
            <a:pPr lvl="2"/>
            <a:r>
              <a:rPr lang="en-IE" dirty="0" err="1" smtClean="0"/>
              <a:t>PeStudio</a:t>
            </a:r>
            <a:endParaRPr lang="en-IE" dirty="0" smtClean="0"/>
          </a:p>
          <a:p>
            <a:pPr lvl="2"/>
            <a:r>
              <a:rPr lang="en-IE" dirty="0" err="1" smtClean="0"/>
              <a:t>Regshot</a:t>
            </a:r>
            <a:endParaRPr lang="en-IE" dirty="0" smtClean="0"/>
          </a:p>
          <a:p>
            <a:pPr lvl="2"/>
            <a:r>
              <a:rPr lang="en-IE" dirty="0" smtClean="0"/>
              <a:t>Wireshark</a:t>
            </a:r>
          </a:p>
          <a:p>
            <a:pPr lvl="1"/>
            <a:r>
              <a:rPr lang="en-IE" dirty="0" smtClean="0"/>
              <a:t>Clean snapshot! </a:t>
            </a:r>
          </a:p>
          <a:p>
            <a:pPr lvl="1"/>
            <a:endParaRPr lang="en-IE" dirty="0"/>
          </a:p>
        </p:txBody>
      </p:sp>
    </p:spTree>
    <p:extLst>
      <p:ext uri="{BB962C8B-B14F-4D97-AF65-F5344CB8AC3E}">
        <p14:creationId xmlns:p14="http://schemas.microsoft.com/office/powerpoint/2010/main" val="401532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Basic Behavioural Analysis</a:t>
            </a:r>
            <a:endParaRPr lang="en-US" dirty="0"/>
          </a:p>
        </p:txBody>
      </p:sp>
      <p:sp>
        <p:nvSpPr>
          <p:cNvPr id="2" name="Content Placeholder 1"/>
          <p:cNvSpPr>
            <a:spLocks noGrp="1"/>
          </p:cNvSpPr>
          <p:nvPr>
            <p:ph idx="1"/>
          </p:nvPr>
        </p:nvSpPr>
        <p:spPr/>
        <p:txBody>
          <a:bodyPr>
            <a:normAutofit/>
          </a:bodyPr>
          <a:lstStyle/>
          <a:p>
            <a:r>
              <a:rPr lang="en-IE" dirty="0" smtClean="0"/>
              <a:t>How should I go about this?</a:t>
            </a:r>
            <a:br>
              <a:rPr lang="en-IE" dirty="0" smtClean="0"/>
            </a:br>
            <a:endParaRPr lang="en-IE" dirty="0" smtClean="0"/>
          </a:p>
          <a:p>
            <a:pPr lvl="1"/>
            <a:r>
              <a:rPr lang="en-IE" dirty="0" smtClean="0"/>
              <a:t>Automated</a:t>
            </a:r>
            <a:br>
              <a:rPr lang="en-IE" dirty="0" smtClean="0"/>
            </a:br>
            <a:endParaRPr lang="en-IE" dirty="0" smtClean="0"/>
          </a:p>
          <a:p>
            <a:pPr lvl="1"/>
            <a:r>
              <a:rPr lang="en-IE" dirty="0" smtClean="0"/>
              <a:t>Single Box</a:t>
            </a:r>
            <a:br>
              <a:rPr lang="en-IE" dirty="0" smtClean="0"/>
            </a:br>
            <a:endParaRPr lang="en-IE" dirty="0" smtClean="0"/>
          </a:p>
          <a:p>
            <a:pPr lvl="1"/>
            <a:r>
              <a:rPr lang="en-IE" dirty="0" smtClean="0"/>
              <a:t>Dual Box</a:t>
            </a:r>
          </a:p>
          <a:p>
            <a:pPr lvl="1"/>
            <a:endParaRPr lang="en-IE" dirty="0"/>
          </a:p>
        </p:txBody>
      </p:sp>
    </p:spTree>
    <p:extLst>
      <p:ext uri="{BB962C8B-B14F-4D97-AF65-F5344CB8AC3E}">
        <p14:creationId xmlns:p14="http://schemas.microsoft.com/office/powerpoint/2010/main" val="230702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Basic Behavioural Analysis</a:t>
            </a:r>
            <a:endParaRPr lang="en-US" dirty="0"/>
          </a:p>
        </p:txBody>
      </p:sp>
      <p:sp>
        <p:nvSpPr>
          <p:cNvPr id="2" name="Content Placeholder 1"/>
          <p:cNvSpPr>
            <a:spLocks noGrp="1"/>
          </p:cNvSpPr>
          <p:nvPr>
            <p:ph idx="1"/>
          </p:nvPr>
        </p:nvSpPr>
        <p:spPr/>
        <p:txBody>
          <a:bodyPr/>
          <a:lstStyle/>
          <a:p>
            <a:r>
              <a:rPr lang="en-IE" dirty="0" smtClean="0"/>
              <a:t>Single Box Behavioural Analysis</a:t>
            </a:r>
          </a:p>
          <a:p>
            <a:pPr lvl="1"/>
            <a:r>
              <a:rPr lang="en-IE" dirty="0"/>
              <a:t>Install Analysis tools:	</a:t>
            </a:r>
          </a:p>
          <a:p>
            <a:pPr lvl="2"/>
            <a:r>
              <a:rPr lang="en-IE" dirty="0" err="1" smtClean="0"/>
              <a:t>Sysinternals</a:t>
            </a:r>
            <a:endParaRPr lang="en-IE" dirty="0" smtClean="0"/>
          </a:p>
          <a:p>
            <a:pPr lvl="3"/>
            <a:r>
              <a:rPr lang="en-IE" dirty="0" err="1" smtClean="0"/>
              <a:t>ProcMon</a:t>
            </a:r>
            <a:endParaRPr lang="en-IE" dirty="0" smtClean="0"/>
          </a:p>
          <a:p>
            <a:pPr lvl="3"/>
            <a:r>
              <a:rPr lang="en-IE" dirty="0" smtClean="0"/>
              <a:t>Process Explorer</a:t>
            </a:r>
          </a:p>
          <a:p>
            <a:pPr lvl="3"/>
            <a:r>
              <a:rPr lang="en-IE" dirty="0" smtClean="0"/>
              <a:t>Strings</a:t>
            </a:r>
            <a:endParaRPr lang="en-IE" dirty="0"/>
          </a:p>
          <a:p>
            <a:pPr lvl="2"/>
            <a:r>
              <a:rPr lang="en-IE" dirty="0" err="1"/>
              <a:t>PeStudio</a:t>
            </a:r>
            <a:endParaRPr lang="en-IE" dirty="0"/>
          </a:p>
          <a:p>
            <a:pPr lvl="2"/>
            <a:r>
              <a:rPr lang="en-IE" dirty="0" err="1"/>
              <a:t>Regshot</a:t>
            </a:r>
            <a:endParaRPr lang="en-IE" dirty="0"/>
          </a:p>
          <a:p>
            <a:pPr lvl="2"/>
            <a:r>
              <a:rPr lang="en-IE" dirty="0" smtClean="0"/>
              <a:t>Wireshark</a:t>
            </a:r>
          </a:p>
          <a:p>
            <a:pPr lvl="2"/>
            <a:r>
              <a:rPr lang="en-IE" dirty="0" smtClean="0"/>
              <a:t>TCP View</a:t>
            </a:r>
          </a:p>
          <a:p>
            <a:pPr lvl="2"/>
            <a:r>
              <a:rPr lang="en-IE" dirty="0" err="1" smtClean="0"/>
              <a:t>FakeNet</a:t>
            </a:r>
            <a:endParaRPr lang="en-IE" dirty="0" smtClean="0"/>
          </a:p>
          <a:p>
            <a:pPr lvl="2"/>
            <a:r>
              <a:rPr lang="en-IE" dirty="0" err="1" smtClean="0"/>
              <a:t>OllyDbg</a:t>
            </a:r>
            <a:r>
              <a:rPr lang="en-IE" dirty="0" smtClean="0"/>
              <a:t> </a:t>
            </a:r>
            <a:endParaRPr lang="en-IE" dirty="0"/>
          </a:p>
          <a:p>
            <a:pPr lvl="1"/>
            <a:endParaRPr lang="en-IE" dirty="0"/>
          </a:p>
        </p:txBody>
      </p:sp>
    </p:spTree>
    <p:extLst>
      <p:ext uri="{BB962C8B-B14F-4D97-AF65-F5344CB8AC3E}">
        <p14:creationId xmlns:p14="http://schemas.microsoft.com/office/powerpoint/2010/main" val="419181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Basic Behavioural Analysis</a:t>
            </a:r>
            <a:endParaRPr lang="en-US" dirty="0"/>
          </a:p>
        </p:txBody>
      </p:sp>
      <p:sp>
        <p:nvSpPr>
          <p:cNvPr id="2" name="Content Placeholder 1"/>
          <p:cNvSpPr>
            <a:spLocks noGrp="1"/>
          </p:cNvSpPr>
          <p:nvPr>
            <p:ph idx="1"/>
          </p:nvPr>
        </p:nvSpPr>
        <p:spPr/>
        <p:txBody>
          <a:bodyPr/>
          <a:lstStyle/>
          <a:p>
            <a:r>
              <a:rPr lang="en-IE" dirty="0" smtClean="0"/>
              <a:t>Single Box Behavioural Analysis</a:t>
            </a:r>
          </a:p>
          <a:p>
            <a:pPr lvl="1"/>
            <a:r>
              <a:rPr lang="en-IE" dirty="0" smtClean="0"/>
              <a:t>Quite likely to be detected</a:t>
            </a:r>
          </a:p>
          <a:p>
            <a:pPr lvl="1"/>
            <a:r>
              <a:rPr lang="en-IE" dirty="0" smtClean="0"/>
              <a:t>No network activity</a:t>
            </a:r>
          </a:p>
          <a:p>
            <a:pPr lvl="1"/>
            <a:r>
              <a:rPr lang="en-IE" dirty="0" smtClean="0"/>
              <a:t>Unable to dial out</a:t>
            </a:r>
          </a:p>
          <a:p>
            <a:pPr lvl="1"/>
            <a:r>
              <a:rPr lang="en-IE" dirty="0" smtClean="0"/>
              <a:t>Scans for known analysis tools</a:t>
            </a:r>
          </a:p>
          <a:p>
            <a:pPr lvl="1"/>
            <a:r>
              <a:rPr lang="en-IE" dirty="0" smtClean="0"/>
              <a:t>Less user interactions</a:t>
            </a:r>
          </a:p>
        </p:txBody>
      </p:sp>
      <p:pic>
        <p:nvPicPr>
          <p:cNvPr id="3" name="Picture 2"/>
          <p:cNvPicPr>
            <a:picLocks noChangeAspect="1"/>
          </p:cNvPicPr>
          <p:nvPr/>
        </p:nvPicPr>
        <p:blipFill>
          <a:blip r:embed="rId3"/>
          <a:stretch>
            <a:fillRect/>
          </a:stretch>
        </p:blipFill>
        <p:spPr>
          <a:xfrm>
            <a:off x="5429413" y="1828800"/>
            <a:ext cx="4772025" cy="3152775"/>
          </a:xfrm>
          <a:prstGeom prst="rect">
            <a:avLst/>
          </a:prstGeom>
        </p:spPr>
      </p:pic>
    </p:spTree>
    <p:extLst>
      <p:ext uri="{BB962C8B-B14F-4D97-AF65-F5344CB8AC3E}">
        <p14:creationId xmlns:p14="http://schemas.microsoft.com/office/powerpoint/2010/main" val="102929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Basic Behavioural Analysis</a:t>
            </a:r>
            <a:endParaRPr lang="en-US" dirty="0"/>
          </a:p>
        </p:txBody>
      </p:sp>
      <p:sp>
        <p:nvSpPr>
          <p:cNvPr id="2" name="Content Placeholder 1"/>
          <p:cNvSpPr>
            <a:spLocks noGrp="1"/>
          </p:cNvSpPr>
          <p:nvPr>
            <p:ph idx="1"/>
          </p:nvPr>
        </p:nvSpPr>
        <p:spPr/>
        <p:txBody>
          <a:bodyPr>
            <a:normAutofit/>
          </a:bodyPr>
          <a:lstStyle/>
          <a:p>
            <a:r>
              <a:rPr lang="en-IE" dirty="0" smtClean="0"/>
              <a:t>How should I go about this?</a:t>
            </a:r>
            <a:br>
              <a:rPr lang="en-IE" dirty="0" smtClean="0"/>
            </a:br>
            <a:endParaRPr lang="en-IE" dirty="0" smtClean="0"/>
          </a:p>
          <a:p>
            <a:pPr lvl="1"/>
            <a:r>
              <a:rPr lang="en-IE" dirty="0" smtClean="0"/>
              <a:t>Automated</a:t>
            </a:r>
            <a:br>
              <a:rPr lang="en-IE" dirty="0" smtClean="0"/>
            </a:br>
            <a:endParaRPr lang="en-IE" dirty="0" smtClean="0"/>
          </a:p>
          <a:p>
            <a:pPr lvl="1"/>
            <a:r>
              <a:rPr lang="en-IE" dirty="0" smtClean="0"/>
              <a:t>Single Box</a:t>
            </a:r>
            <a:br>
              <a:rPr lang="en-IE" dirty="0" smtClean="0"/>
            </a:br>
            <a:endParaRPr lang="en-IE" dirty="0" smtClean="0"/>
          </a:p>
          <a:p>
            <a:pPr lvl="1"/>
            <a:r>
              <a:rPr lang="en-IE" dirty="0" smtClean="0"/>
              <a:t>Dual Box</a:t>
            </a:r>
          </a:p>
          <a:p>
            <a:pPr lvl="1"/>
            <a:endParaRPr lang="en-IE" dirty="0"/>
          </a:p>
        </p:txBody>
      </p:sp>
    </p:spTree>
    <p:extLst>
      <p:ext uri="{BB962C8B-B14F-4D97-AF65-F5344CB8AC3E}">
        <p14:creationId xmlns:p14="http://schemas.microsoft.com/office/powerpoint/2010/main" val="313155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Basic Behavioural Analysis</a:t>
            </a:r>
            <a:endParaRPr lang="en-US" dirty="0"/>
          </a:p>
        </p:txBody>
      </p:sp>
      <p:sp>
        <p:nvSpPr>
          <p:cNvPr id="2" name="Content Placeholder 1"/>
          <p:cNvSpPr>
            <a:spLocks noGrp="1"/>
          </p:cNvSpPr>
          <p:nvPr>
            <p:ph idx="1"/>
          </p:nvPr>
        </p:nvSpPr>
        <p:spPr/>
        <p:txBody>
          <a:bodyPr/>
          <a:lstStyle/>
          <a:p>
            <a:r>
              <a:rPr lang="en-IE" dirty="0" smtClean="0"/>
              <a:t>Dual Box Behavioural Analysis</a:t>
            </a:r>
          </a:p>
          <a:p>
            <a:pPr lvl="1"/>
            <a:r>
              <a:rPr lang="en-IE" dirty="0" smtClean="0"/>
              <a:t>Fake a gateway server</a:t>
            </a:r>
          </a:p>
          <a:p>
            <a:pPr lvl="1"/>
            <a:r>
              <a:rPr lang="en-IE" dirty="0" smtClean="0"/>
              <a:t>Incrementally add functions</a:t>
            </a:r>
            <a:endParaRPr lang="en-IE" dirty="0"/>
          </a:p>
        </p:txBody>
      </p:sp>
      <p:pic>
        <p:nvPicPr>
          <p:cNvPr id="4" name="Picture 2" descr="Image result for malware analysis ch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2284" y="1584251"/>
            <a:ext cx="5819775" cy="5114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20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Basic Behavioural Analysis</a:t>
            </a:r>
            <a:endParaRPr lang="en-US" dirty="0"/>
          </a:p>
        </p:txBody>
      </p:sp>
      <p:sp>
        <p:nvSpPr>
          <p:cNvPr id="2" name="Content Placeholder 1"/>
          <p:cNvSpPr>
            <a:spLocks noGrp="1"/>
          </p:cNvSpPr>
          <p:nvPr>
            <p:ph idx="1"/>
          </p:nvPr>
        </p:nvSpPr>
        <p:spPr/>
        <p:txBody>
          <a:bodyPr/>
          <a:lstStyle/>
          <a:p>
            <a:r>
              <a:rPr lang="en-IE" dirty="0" err="1" smtClean="0"/>
              <a:t>REMnux</a:t>
            </a:r>
            <a:endParaRPr lang="en-IE" dirty="0" smtClean="0"/>
          </a:p>
          <a:p>
            <a:pPr lvl="1"/>
            <a:r>
              <a:rPr lang="en-IE" dirty="0" smtClean="0"/>
              <a:t>Created by Lenny </a:t>
            </a:r>
            <a:r>
              <a:rPr lang="en-IE" dirty="0" err="1" smtClean="0"/>
              <a:t>Zeltser</a:t>
            </a:r>
            <a:r>
              <a:rPr lang="en-IE" dirty="0" smtClean="0"/>
              <a:t>, SANS Board of Directors and Lecturer</a:t>
            </a:r>
          </a:p>
          <a:p>
            <a:pPr lvl="1"/>
            <a:r>
              <a:rPr lang="en-IE" dirty="0" smtClean="0"/>
              <a:t>Available via ISO or virtual image</a:t>
            </a:r>
          </a:p>
          <a:p>
            <a:pPr lvl="1"/>
            <a:r>
              <a:rPr lang="en-IE" dirty="0" smtClean="0"/>
              <a:t>Filled with tools for </a:t>
            </a:r>
          </a:p>
          <a:p>
            <a:pPr lvl="2"/>
            <a:r>
              <a:rPr lang="en-IE" dirty="0" smtClean="0"/>
              <a:t>Static analysis</a:t>
            </a:r>
          </a:p>
          <a:p>
            <a:pPr lvl="2"/>
            <a:r>
              <a:rPr lang="en-IE" dirty="0" smtClean="0"/>
              <a:t>Behavioural Analysis</a:t>
            </a:r>
          </a:p>
          <a:p>
            <a:pPr lvl="2"/>
            <a:r>
              <a:rPr lang="en-IE" dirty="0" smtClean="0"/>
              <a:t>Forensics </a:t>
            </a:r>
            <a:endParaRPr lang="en-IE" dirty="0"/>
          </a:p>
        </p:txBody>
      </p:sp>
    </p:spTree>
    <p:extLst>
      <p:ext uri="{BB962C8B-B14F-4D97-AF65-F5344CB8AC3E}">
        <p14:creationId xmlns:p14="http://schemas.microsoft.com/office/powerpoint/2010/main" val="146315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Basic Behavioural Analysis</a:t>
            </a:r>
            <a:endParaRPr lang="en-US" dirty="0"/>
          </a:p>
        </p:txBody>
      </p:sp>
      <p:sp>
        <p:nvSpPr>
          <p:cNvPr id="2" name="Content Placeholder 1"/>
          <p:cNvSpPr>
            <a:spLocks noGrp="1"/>
          </p:cNvSpPr>
          <p:nvPr>
            <p:ph idx="1"/>
          </p:nvPr>
        </p:nvSpPr>
        <p:spPr>
          <a:xfrm>
            <a:off x="549797" y="1600200"/>
            <a:ext cx="5184576" cy="4419600"/>
          </a:xfrm>
        </p:spPr>
        <p:txBody>
          <a:bodyPr>
            <a:normAutofit/>
          </a:bodyPr>
          <a:lstStyle/>
          <a:p>
            <a:r>
              <a:rPr lang="en-IE" dirty="0"/>
              <a:t>What to check</a:t>
            </a:r>
          </a:p>
          <a:p>
            <a:pPr lvl="1"/>
            <a:r>
              <a:rPr lang="en-IE" dirty="0"/>
              <a:t>Registry Changes</a:t>
            </a:r>
          </a:p>
          <a:p>
            <a:pPr lvl="2"/>
            <a:r>
              <a:rPr lang="en-IE" dirty="0" err="1" smtClean="0"/>
              <a:t>RegShot</a:t>
            </a:r>
            <a:r>
              <a:rPr lang="en-IE" dirty="0" smtClean="0"/>
              <a:t> –</a:t>
            </a:r>
          </a:p>
          <a:p>
            <a:pPr lvl="2"/>
            <a:r>
              <a:rPr lang="en-IE" dirty="0" err="1" smtClean="0"/>
              <a:t>OSForensics</a:t>
            </a:r>
            <a:r>
              <a:rPr lang="en-IE" dirty="0" smtClean="0"/>
              <a:t/>
            </a:r>
            <a:br>
              <a:rPr lang="en-IE" dirty="0" smtClean="0"/>
            </a:br>
            <a:endParaRPr lang="en-IE" dirty="0"/>
          </a:p>
          <a:p>
            <a:pPr lvl="1"/>
            <a:r>
              <a:rPr lang="en-IE" dirty="0"/>
              <a:t>Processes</a:t>
            </a:r>
          </a:p>
          <a:p>
            <a:pPr lvl="2"/>
            <a:r>
              <a:rPr lang="en-IE" dirty="0"/>
              <a:t>Process Explorer from </a:t>
            </a:r>
            <a:r>
              <a:rPr lang="en-IE" dirty="0" err="1"/>
              <a:t>Sysinternals</a:t>
            </a:r>
            <a:endParaRPr lang="en-IE" dirty="0"/>
          </a:p>
          <a:p>
            <a:pPr lvl="2"/>
            <a:r>
              <a:rPr lang="en-IE" dirty="0"/>
              <a:t>Process Monitor aka </a:t>
            </a:r>
            <a:r>
              <a:rPr lang="en-IE" dirty="0" err="1"/>
              <a:t>ProcMon</a:t>
            </a:r>
            <a:r>
              <a:rPr lang="en-IE" dirty="0"/>
              <a:t> from </a:t>
            </a:r>
            <a:r>
              <a:rPr lang="en-IE" dirty="0" err="1" smtClean="0"/>
              <a:t>Sysinternals</a:t>
            </a:r>
            <a:endParaRPr lang="en-IE" dirty="0" smtClean="0"/>
          </a:p>
          <a:p>
            <a:pPr lvl="2"/>
            <a:endParaRPr lang="en-IE" dirty="0"/>
          </a:p>
          <a:p>
            <a:pPr lvl="1"/>
            <a:r>
              <a:rPr lang="en-IE" dirty="0" smtClean="0"/>
              <a:t>Network artefacts</a:t>
            </a:r>
          </a:p>
          <a:p>
            <a:pPr lvl="2"/>
            <a:r>
              <a:rPr lang="en-IE" dirty="0" smtClean="0"/>
              <a:t>Wireshark</a:t>
            </a:r>
          </a:p>
          <a:p>
            <a:pPr lvl="2"/>
            <a:r>
              <a:rPr lang="en-IE" dirty="0" err="1" smtClean="0"/>
              <a:t>NetCat</a:t>
            </a:r>
            <a:endParaRPr lang="en-IE" dirty="0" smtClean="0"/>
          </a:p>
          <a:p>
            <a:pPr lvl="2"/>
            <a:r>
              <a:rPr lang="en-IE" dirty="0" err="1" smtClean="0"/>
              <a:t>Nmap</a:t>
            </a:r>
            <a:r>
              <a:rPr lang="en-IE" dirty="0" smtClean="0"/>
              <a:t/>
            </a:r>
            <a:br>
              <a:rPr lang="en-IE" dirty="0" smtClean="0"/>
            </a:br>
            <a:endParaRPr lang="en-IE" dirty="0" smtClean="0"/>
          </a:p>
        </p:txBody>
      </p:sp>
      <p:sp>
        <p:nvSpPr>
          <p:cNvPr id="4" name="Content Placeholder 1"/>
          <p:cNvSpPr txBox="1">
            <a:spLocks/>
          </p:cNvSpPr>
          <p:nvPr/>
        </p:nvSpPr>
        <p:spPr>
          <a:xfrm>
            <a:off x="5446340" y="1600200"/>
            <a:ext cx="5472608" cy="41910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r>
              <a:rPr lang="en-IE" dirty="0" smtClean="0"/>
              <a:t>Where to check</a:t>
            </a:r>
          </a:p>
          <a:p>
            <a:pPr lvl="2"/>
            <a:r>
              <a:rPr lang="en-IE" dirty="0" smtClean="0"/>
              <a:t>%WINDIR%</a:t>
            </a:r>
          </a:p>
          <a:p>
            <a:pPr lvl="2"/>
            <a:r>
              <a:rPr lang="en-IE" dirty="0" smtClean="0"/>
              <a:t>%WINDIR%\System32</a:t>
            </a:r>
          </a:p>
          <a:p>
            <a:pPr lvl="2"/>
            <a:r>
              <a:rPr lang="en-IE" dirty="0" smtClean="0"/>
              <a:t>%USERPROFILE%\Application Data\</a:t>
            </a:r>
          </a:p>
          <a:p>
            <a:pPr lvl="2"/>
            <a:r>
              <a:rPr lang="en-IE" dirty="0" smtClean="0"/>
              <a:t>%USERPROFILE%\</a:t>
            </a:r>
            <a:r>
              <a:rPr lang="en-IE" dirty="0" err="1" smtClean="0"/>
              <a:t>Startup</a:t>
            </a:r>
            <a:r>
              <a:rPr lang="en-IE" dirty="0" smtClean="0"/>
              <a:t> Menu\Programs </a:t>
            </a:r>
            <a:r>
              <a:rPr lang="en-IE" dirty="0" err="1" smtClean="0"/>
              <a:t>Startup</a:t>
            </a:r>
            <a:endParaRPr lang="en-IE" dirty="0" smtClean="0"/>
          </a:p>
          <a:p>
            <a:pPr lvl="2"/>
            <a:r>
              <a:rPr lang="en-IE" dirty="0"/>
              <a:t>%PROGRAMFILES%</a:t>
            </a:r>
          </a:p>
          <a:p>
            <a:pPr lvl="2"/>
            <a:r>
              <a:rPr lang="en-IE" dirty="0" smtClean="0"/>
              <a:t>Recycle Bin</a:t>
            </a:r>
          </a:p>
          <a:p>
            <a:pPr lvl="2"/>
            <a:r>
              <a:rPr lang="en-IE" dirty="0" smtClean="0"/>
              <a:t>Shared Folders</a:t>
            </a:r>
          </a:p>
          <a:p>
            <a:pPr lvl="2"/>
            <a:endParaRPr lang="en-IE" dirty="0" smtClean="0"/>
          </a:p>
        </p:txBody>
      </p:sp>
    </p:spTree>
    <p:extLst>
      <p:ext uri="{BB962C8B-B14F-4D97-AF65-F5344CB8AC3E}">
        <p14:creationId xmlns:p14="http://schemas.microsoft.com/office/powerpoint/2010/main" val="425464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Basic Behavioural Analysis</a:t>
            </a:r>
            <a:endParaRPr lang="en-US" dirty="0"/>
          </a:p>
        </p:txBody>
      </p:sp>
      <p:sp>
        <p:nvSpPr>
          <p:cNvPr id="2" name="Content Placeholder 1"/>
          <p:cNvSpPr>
            <a:spLocks noGrp="1"/>
          </p:cNvSpPr>
          <p:nvPr>
            <p:ph idx="1"/>
          </p:nvPr>
        </p:nvSpPr>
        <p:spPr/>
        <p:txBody>
          <a:bodyPr/>
          <a:lstStyle/>
          <a:p>
            <a:r>
              <a:rPr lang="en-IE" dirty="0" err="1" smtClean="0"/>
              <a:t>RegShot</a:t>
            </a:r>
            <a:endParaRPr lang="en-IE" dirty="0" smtClean="0"/>
          </a:p>
          <a:p>
            <a:pPr lvl="1"/>
            <a:r>
              <a:rPr lang="en-IE" dirty="0" smtClean="0"/>
              <a:t>Compares two snapshots of registry</a:t>
            </a:r>
          </a:p>
          <a:p>
            <a:pPr lvl="1"/>
            <a:r>
              <a:rPr lang="en-IE" dirty="0" smtClean="0"/>
              <a:t>Windows GUI</a:t>
            </a:r>
          </a:p>
          <a:p>
            <a:pPr lvl="1"/>
            <a:r>
              <a:rPr lang="en-IE" dirty="0" smtClean="0"/>
              <a:t>Fast results</a:t>
            </a:r>
          </a:p>
          <a:p>
            <a:pPr lvl="1"/>
            <a:r>
              <a:rPr lang="en-IE" dirty="0" smtClean="0"/>
              <a:t>Easy to use</a:t>
            </a:r>
          </a:p>
          <a:p>
            <a:pPr lvl="1"/>
            <a:r>
              <a:rPr lang="en-IE" dirty="0" smtClean="0"/>
              <a:t>Crowded output</a:t>
            </a:r>
          </a:p>
          <a:p>
            <a:pPr lvl="2"/>
            <a:r>
              <a:rPr lang="en-IE" dirty="0" smtClean="0"/>
              <a:t>HTML</a:t>
            </a:r>
          </a:p>
          <a:p>
            <a:pPr lvl="2"/>
            <a:r>
              <a:rPr lang="en-IE" dirty="0" smtClean="0"/>
              <a:t>Text</a:t>
            </a:r>
            <a:endParaRPr lang="en-IE" dirty="0"/>
          </a:p>
        </p:txBody>
      </p:sp>
      <p:pic>
        <p:nvPicPr>
          <p:cNvPr id="3" name="Picture 2"/>
          <p:cNvPicPr>
            <a:picLocks noChangeAspect="1"/>
          </p:cNvPicPr>
          <p:nvPr/>
        </p:nvPicPr>
        <p:blipFill>
          <a:blip r:embed="rId3"/>
          <a:stretch>
            <a:fillRect/>
          </a:stretch>
        </p:blipFill>
        <p:spPr>
          <a:xfrm>
            <a:off x="5419220" y="1700808"/>
            <a:ext cx="4095889" cy="4176464"/>
          </a:xfrm>
          <a:prstGeom prst="rect">
            <a:avLst/>
          </a:prstGeom>
        </p:spPr>
      </p:pic>
    </p:spTree>
    <p:extLst>
      <p:ext uri="{BB962C8B-B14F-4D97-AF65-F5344CB8AC3E}">
        <p14:creationId xmlns:p14="http://schemas.microsoft.com/office/powerpoint/2010/main" val="352852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pic>
        <p:nvPicPr>
          <p:cNvPr id="12290" name="Picture 2" descr="http://s2.quickmeme.com/img/a6/a6b90decc7d5dcdf1f8ee73c304637403700c772e5a9c04be128c66e2ab2ede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062" y="1268760"/>
            <a:ext cx="5753100" cy="431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369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Basic Behavioural Analysis</a:t>
            </a:r>
            <a:endParaRPr lang="en-US" dirty="0"/>
          </a:p>
        </p:txBody>
      </p:sp>
      <p:sp>
        <p:nvSpPr>
          <p:cNvPr id="2" name="Content Placeholder 1"/>
          <p:cNvSpPr>
            <a:spLocks noGrp="1"/>
          </p:cNvSpPr>
          <p:nvPr>
            <p:ph idx="1"/>
          </p:nvPr>
        </p:nvSpPr>
        <p:spPr/>
        <p:txBody>
          <a:bodyPr/>
          <a:lstStyle/>
          <a:p>
            <a:r>
              <a:rPr lang="en-IE" dirty="0" err="1" smtClean="0"/>
              <a:t>ProcMon</a:t>
            </a:r>
            <a:endParaRPr lang="en-IE" dirty="0" smtClean="0"/>
          </a:p>
          <a:p>
            <a:pPr lvl="1"/>
            <a:r>
              <a:rPr lang="en-IE" dirty="0" smtClean="0"/>
              <a:t>Start recording</a:t>
            </a:r>
          </a:p>
          <a:p>
            <a:pPr lvl="1"/>
            <a:r>
              <a:rPr lang="en-IE" dirty="0" smtClean="0"/>
              <a:t>Execute malware</a:t>
            </a:r>
          </a:p>
          <a:p>
            <a:pPr lvl="1"/>
            <a:r>
              <a:rPr lang="en-IE" dirty="0" smtClean="0"/>
              <a:t>Record for as long as necessary</a:t>
            </a:r>
          </a:p>
          <a:p>
            <a:pPr lvl="1"/>
            <a:r>
              <a:rPr lang="en-IE" dirty="0" smtClean="0"/>
              <a:t>Stop recording</a:t>
            </a:r>
          </a:p>
          <a:p>
            <a:pPr lvl="1"/>
            <a:r>
              <a:rPr lang="en-IE" dirty="0" smtClean="0"/>
              <a:t>Filter and review</a:t>
            </a:r>
          </a:p>
        </p:txBody>
      </p:sp>
      <p:pic>
        <p:nvPicPr>
          <p:cNvPr id="3" name="Picture 2"/>
          <p:cNvPicPr>
            <a:picLocks noChangeAspect="1"/>
          </p:cNvPicPr>
          <p:nvPr/>
        </p:nvPicPr>
        <p:blipFill>
          <a:blip r:embed="rId3"/>
          <a:stretch>
            <a:fillRect/>
          </a:stretch>
        </p:blipFill>
        <p:spPr>
          <a:xfrm>
            <a:off x="5014292" y="1600200"/>
            <a:ext cx="6396971" cy="4419600"/>
          </a:xfrm>
          <a:prstGeom prst="rect">
            <a:avLst/>
          </a:prstGeom>
        </p:spPr>
      </p:pic>
    </p:spTree>
    <p:extLst>
      <p:ext uri="{BB962C8B-B14F-4D97-AF65-F5344CB8AC3E}">
        <p14:creationId xmlns:p14="http://schemas.microsoft.com/office/powerpoint/2010/main" val="156270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Basic Behavioural Analysis</a:t>
            </a:r>
            <a:endParaRPr lang="en-US" dirty="0"/>
          </a:p>
        </p:txBody>
      </p:sp>
      <p:sp>
        <p:nvSpPr>
          <p:cNvPr id="2" name="Content Placeholder 1"/>
          <p:cNvSpPr>
            <a:spLocks noGrp="1"/>
          </p:cNvSpPr>
          <p:nvPr>
            <p:ph idx="1"/>
          </p:nvPr>
        </p:nvSpPr>
        <p:spPr/>
        <p:txBody>
          <a:bodyPr/>
          <a:lstStyle/>
          <a:p>
            <a:r>
              <a:rPr lang="en-IE" dirty="0" smtClean="0"/>
              <a:t>Process Explorer</a:t>
            </a:r>
            <a:endParaRPr lang="en-IE" dirty="0"/>
          </a:p>
        </p:txBody>
      </p:sp>
      <p:pic>
        <p:nvPicPr>
          <p:cNvPr id="3" name="Picture 2"/>
          <p:cNvPicPr>
            <a:picLocks noChangeAspect="1"/>
          </p:cNvPicPr>
          <p:nvPr/>
        </p:nvPicPr>
        <p:blipFill>
          <a:blip r:embed="rId3"/>
          <a:stretch>
            <a:fillRect/>
          </a:stretch>
        </p:blipFill>
        <p:spPr>
          <a:xfrm>
            <a:off x="3383730" y="1916832"/>
            <a:ext cx="7773219" cy="4336330"/>
          </a:xfrm>
          <a:prstGeom prst="rect">
            <a:avLst/>
          </a:prstGeom>
        </p:spPr>
      </p:pic>
    </p:spTree>
    <p:extLst>
      <p:ext uri="{BB962C8B-B14F-4D97-AF65-F5344CB8AC3E}">
        <p14:creationId xmlns:p14="http://schemas.microsoft.com/office/powerpoint/2010/main" val="417860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Basic Behavioural Analysis</a:t>
            </a:r>
            <a:endParaRPr lang="en-US" dirty="0"/>
          </a:p>
        </p:txBody>
      </p:sp>
      <p:sp>
        <p:nvSpPr>
          <p:cNvPr id="2" name="Content Placeholder 1"/>
          <p:cNvSpPr>
            <a:spLocks noGrp="1"/>
          </p:cNvSpPr>
          <p:nvPr>
            <p:ph idx="1"/>
          </p:nvPr>
        </p:nvSpPr>
        <p:spPr/>
        <p:txBody>
          <a:bodyPr/>
          <a:lstStyle/>
          <a:p>
            <a:r>
              <a:rPr lang="en-IE" dirty="0" smtClean="0"/>
              <a:t>Wireshark</a:t>
            </a:r>
          </a:p>
          <a:p>
            <a:pPr lvl="1"/>
            <a:r>
              <a:rPr lang="en-IE" dirty="0" smtClean="0"/>
              <a:t>Monitor what malware attempts to do</a:t>
            </a:r>
          </a:p>
          <a:p>
            <a:pPr lvl="1"/>
            <a:r>
              <a:rPr lang="en-IE" dirty="0" smtClean="0"/>
              <a:t>Reset to clean snapshot</a:t>
            </a:r>
          </a:p>
          <a:p>
            <a:pPr lvl="1"/>
            <a:r>
              <a:rPr lang="en-IE" dirty="0" smtClean="0"/>
              <a:t>Add a service on “fake network”</a:t>
            </a:r>
          </a:p>
          <a:p>
            <a:pPr lvl="1"/>
            <a:r>
              <a:rPr lang="en-IE" dirty="0" smtClean="0"/>
              <a:t>Detonate</a:t>
            </a:r>
          </a:p>
          <a:p>
            <a:pPr lvl="1"/>
            <a:r>
              <a:rPr lang="en-IE" dirty="0" err="1" smtClean="0"/>
              <a:t>Rince</a:t>
            </a:r>
            <a:r>
              <a:rPr lang="en-IE" dirty="0" smtClean="0"/>
              <a:t> and repeat</a:t>
            </a:r>
          </a:p>
          <a:p>
            <a:pPr lvl="1"/>
            <a:endParaRPr lang="en-IE" dirty="0"/>
          </a:p>
        </p:txBody>
      </p:sp>
      <p:pic>
        <p:nvPicPr>
          <p:cNvPr id="21506" name="Picture 2" descr="wireshark-https-after-change.jpg (999×4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0356" y="1988840"/>
            <a:ext cx="5938837" cy="2847551"/>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s://countuponsecurity.files.wordpress.com/2013/04/android-php-o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549" y="3472036"/>
            <a:ext cx="4672225" cy="2966864"/>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https://countuponsecurity.files.wordpress.com/2013/04/phone1365-gp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6580" y="3924299"/>
            <a:ext cx="3810000" cy="293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Where To Go From Here</a:t>
            </a:r>
            <a:endParaRPr lang="en-US" dirty="0"/>
          </a:p>
        </p:txBody>
      </p:sp>
      <p:sp>
        <p:nvSpPr>
          <p:cNvPr id="14" name="Content Placeholder 13"/>
          <p:cNvSpPr>
            <a:spLocks noGrp="1"/>
          </p:cNvSpPr>
          <p:nvPr>
            <p:ph idx="1"/>
          </p:nvPr>
        </p:nvSpPr>
        <p:spPr>
          <a:xfrm>
            <a:off x="1065212" y="1828800"/>
            <a:ext cx="10717832" cy="4191000"/>
          </a:xfrm>
        </p:spPr>
        <p:txBody>
          <a:bodyPr>
            <a:normAutofit lnSpcReduction="10000"/>
          </a:bodyPr>
          <a:lstStyle/>
          <a:p>
            <a:r>
              <a:rPr lang="en-US" dirty="0" smtClean="0"/>
              <a:t>Getting Started with Malware Analysis</a:t>
            </a:r>
          </a:p>
          <a:p>
            <a:pPr lvl="1"/>
            <a:r>
              <a:rPr lang="en-US" sz="1000" dirty="0">
                <a:hlinkClick r:id="rId2"/>
              </a:rPr>
              <a:t>https://digital-forensics.sans.org/blog/2010/11/12/get-started-with-malware-analysis</a:t>
            </a:r>
            <a:r>
              <a:rPr lang="en-US" sz="800" dirty="0" smtClean="0">
                <a:hlinkClick r:id="rId2"/>
              </a:rPr>
              <a:t>/</a:t>
            </a:r>
            <a:endParaRPr lang="en-US" sz="800" dirty="0"/>
          </a:p>
          <a:p>
            <a:r>
              <a:rPr lang="en-US" dirty="0"/>
              <a:t>Beginning Malware Analysis With </a:t>
            </a:r>
            <a:r>
              <a:rPr lang="en-US" dirty="0" smtClean="0"/>
              <a:t>Cuckoo (basic)</a:t>
            </a:r>
            <a:endParaRPr lang="en-US" dirty="0"/>
          </a:p>
          <a:p>
            <a:pPr lvl="1"/>
            <a:r>
              <a:rPr lang="en-US" sz="1000" dirty="0">
                <a:hlinkClick r:id="rId3"/>
              </a:rPr>
              <a:t>http://</a:t>
            </a:r>
            <a:r>
              <a:rPr lang="en-US" sz="1000" dirty="0" smtClean="0">
                <a:hlinkClick r:id="rId3"/>
              </a:rPr>
              <a:t>dfir4blondes.blogspot.co.uk/2013/11/beginning-malware-analysis-with-cuckoo.html</a:t>
            </a:r>
            <a:endParaRPr lang="en-US" sz="1000" dirty="0" smtClean="0"/>
          </a:p>
          <a:p>
            <a:r>
              <a:rPr lang="en-US" dirty="0"/>
              <a:t>Building Artifact and Analysis </a:t>
            </a:r>
            <a:r>
              <a:rPr lang="en-US" dirty="0" smtClean="0"/>
              <a:t>Environment (more complex)</a:t>
            </a:r>
            <a:endParaRPr lang="en-US" dirty="0"/>
          </a:p>
          <a:p>
            <a:pPr lvl="1"/>
            <a:r>
              <a:rPr lang="en-US" sz="1000" dirty="0">
                <a:hlinkClick r:id="rId4"/>
              </a:rPr>
              <a:t>https://</a:t>
            </a:r>
            <a:r>
              <a:rPr lang="en-US" sz="1000" dirty="0" smtClean="0">
                <a:hlinkClick r:id="rId4"/>
              </a:rPr>
              <a:t>www.enisa.europa.eu/topics/trainings-for-cybersecurity-specialists/online-training-material/documents/building-artifact-handling-and-analysis-environment-toolset</a:t>
            </a:r>
            <a:endParaRPr lang="en-US" sz="1000" dirty="0" smtClean="0"/>
          </a:p>
          <a:p>
            <a:r>
              <a:rPr lang="en-US" dirty="0" smtClean="0"/>
              <a:t>Analysing </a:t>
            </a:r>
            <a:r>
              <a:rPr lang="en-US" dirty="0"/>
              <a:t>Malicious </a:t>
            </a:r>
            <a:r>
              <a:rPr lang="en-US" dirty="0" smtClean="0"/>
              <a:t>Documents </a:t>
            </a:r>
            <a:r>
              <a:rPr lang="en-US" dirty="0" err="1" smtClean="0"/>
              <a:t>Cheatsheet</a:t>
            </a:r>
            <a:endParaRPr lang="en-US" dirty="0"/>
          </a:p>
          <a:p>
            <a:pPr lvl="1"/>
            <a:r>
              <a:rPr lang="en-US" sz="1000" dirty="0">
                <a:hlinkClick r:id="rId5"/>
              </a:rPr>
              <a:t>https://zeltser.com/analyzing-malicious-documents/</a:t>
            </a:r>
            <a:endParaRPr lang="en-US" sz="1000" dirty="0"/>
          </a:p>
          <a:p>
            <a:r>
              <a:rPr lang="en-US" dirty="0" smtClean="0"/>
              <a:t>Reversing Malware </a:t>
            </a:r>
            <a:r>
              <a:rPr lang="en-US" dirty="0" err="1" smtClean="0"/>
              <a:t>Cheatsheet</a:t>
            </a:r>
            <a:endParaRPr lang="en-US" dirty="0"/>
          </a:p>
          <a:p>
            <a:pPr lvl="1"/>
            <a:r>
              <a:rPr lang="en-US" sz="1000" dirty="0">
                <a:hlinkClick r:id="rId6"/>
              </a:rPr>
              <a:t>https://zeltser.com/reverse-malware-cheat-sheet</a:t>
            </a:r>
            <a:r>
              <a:rPr lang="en-US" sz="1000" dirty="0" smtClean="0">
                <a:hlinkClick r:id="rId6"/>
              </a:rPr>
              <a:t>/</a:t>
            </a:r>
            <a:endParaRPr lang="en-US" sz="1000" dirty="0" smtClean="0"/>
          </a:p>
          <a:p>
            <a:r>
              <a:rPr lang="en-US" dirty="0" smtClean="0"/>
              <a:t>Unpacking files manually with </a:t>
            </a:r>
            <a:r>
              <a:rPr lang="en-US" dirty="0" err="1" smtClean="0"/>
              <a:t>OllyDbg</a:t>
            </a:r>
            <a:endParaRPr lang="en-US" dirty="0" smtClean="0"/>
          </a:p>
          <a:p>
            <a:pPr lvl="1"/>
            <a:r>
              <a:rPr lang="en-US" sz="1000" dirty="0">
                <a:hlinkClick r:id="rId7"/>
              </a:rPr>
              <a:t>http://</a:t>
            </a:r>
            <a:r>
              <a:rPr lang="en-US" sz="1000" dirty="0" smtClean="0">
                <a:hlinkClick r:id="rId7"/>
              </a:rPr>
              <a:t>www.behindthefirewalls.com/2013/12/unpacking-upx-file-manually-with-ollydbg.html</a:t>
            </a:r>
            <a:endParaRPr lang="en-US" sz="1000" dirty="0" smtClean="0"/>
          </a:p>
          <a:p>
            <a:pPr marL="365760" lvl="1" indent="0">
              <a:buNone/>
            </a:pPr>
            <a:endParaRPr lang="en-US" sz="800" dirty="0" smtClean="0"/>
          </a:p>
          <a:p>
            <a:pPr lvl="1"/>
            <a:endParaRPr lang="en-US" sz="900" dirty="0"/>
          </a:p>
        </p:txBody>
      </p:sp>
    </p:spTree>
    <p:extLst>
      <p:ext uri="{BB962C8B-B14F-4D97-AF65-F5344CB8AC3E}">
        <p14:creationId xmlns:p14="http://schemas.microsoft.com/office/powerpoint/2010/main" val="51799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Where To Go From Here</a:t>
            </a:r>
            <a:endParaRPr lang="en-US" dirty="0"/>
          </a:p>
        </p:txBody>
      </p:sp>
      <p:sp>
        <p:nvSpPr>
          <p:cNvPr id="14" name="Content Placeholder 13"/>
          <p:cNvSpPr>
            <a:spLocks noGrp="1"/>
          </p:cNvSpPr>
          <p:nvPr>
            <p:ph idx="1"/>
          </p:nvPr>
        </p:nvSpPr>
        <p:spPr>
          <a:xfrm>
            <a:off x="1065212" y="1828800"/>
            <a:ext cx="10717832" cy="4191000"/>
          </a:xfrm>
        </p:spPr>
        <p:txBody>
          <a:bodyPr>
            <a:normAutofit fontScale="92500" lnSpcReduction="20000"/>
          </a:bodyPr>
          <a:lstStyle/>
          <a:p>
            <a:r>
              <a:rPr lang="en-US" dirty="0" smtClean="0"/>
              <a:t>Online resources: </a:t>
            </a:r>
          </a:p>
          <a:p>
            <a:pPr lvl="1"/>
            <a:r>
              <a:rPr lang="en-US" dirty="0"/>
              <a:t>T</a:t>
            </a:r>
            <a:r>
              <a:rPr lang="en-US" dirty="0" smtClean="0"/>
              <a:t>ools and sandboxes</a:t>
            </a:r>
          </a:p>
          <a:p>
            <a:pPr lvl="2"/>
            <a:r>
              <a:rPr lang="en-US" sz="1100" dirty="0">
                <a:hlinkClick r:id="rId2"/>
              </a:rPr>
              <a:t>https://www.novainfosec.com/2013/12/23/malware-analysis-and-incident-response-for-the-lazy</a:t>
            </a:r>
            <a:r>
              <a:rPr lang="en-US" sz="1100" dirty="0" smtClean="0">
                <a:hlinkClick r:id="rId2"/>
              </a:rPr>
              <a:t>/</a:t>
            </a:r>
            <a:endParaRPr lang="en-US" sz="1100" dirty="0" smtClean="0"/>
          </a:p>
          <a:p>
            <a:r>
              <a:rPr lang="en-US" dirty="0" smtClean="0"/>
              <a:t>Video </a:t>
            </a:r>
            <a:r>
              <a:rPr lang="en-US" dirty="0"/>
              <a:t>Learning</a:t>
            </a:r>
          </a:p>
          <a:p>
            <a:pPr lvl="1"/>
            <a:r>
              <a:rPr lang="en-US" dirty="0"/>
              <a:t>Malware Analysis and Reverse Engineering</a:t>
            </a:r>
          </a:p>
          <a:p>
            <a:pPr lvl="2"/>
            <a:r>
              <a:rPr lang="en-US" sz="1100" dirty="0">
                <a:hlinkClick r:id="rId3"/>
              </a:rPr>
              <a:t>https://</a:t>
            </a:r>
            <a:r>
              <a:rPr lang="en-US" sz="1100" dirty="0" smtClean="0">
                <a:hlinkClick r:id="rId3"/>
              </a:rPr>
              <a:t>www.cybrary.it/course/malware-analysis</a:t>
            </a:r>
            <a:endParaRPr lang="en-US" sz="1100" dirty="0" smtClean="0"/>
          </a:p>
          <a:p>
            <a:pPr lvl="1"/>
            <a:r>
              <a:rPr lang="en-US" dirty="0" err="1" smtClean="0"/>
              <a:t>MalwareAnalysisForHedgehogs</a:t>
            </a:r>
            <a:endParaRPr lang="en-US" dirty="0"/>
          </a:p>
          <a:p>
            <a:pPr lvl="2"/>
            <a:r>
              <a:rPr lang="en-US" sz="1100" dirty="0">
                <a:hlinkClick r:id="rId4"/>
              </a:rPr>
              <a:t>https://</a:t>
            </a:r>
            <a:r>
              <a:rPr lang="en-US" sz="1100" dirty="0" smtClean="0">
                <a:hlinkClick r:id="rId4"/>
              </a:rPr>
              <a:t>www.youtube.com/channel/UCVFXrUwuWxNlm6UNZtBLJ-A/videos</a:t>
            </a:r>
            <a:endParaRPr lang="en-US" sz="1100" dirty="0" smtClean="0"/>
          </a:p>
          <a:p>
            <a:pPr lvl="1"/>
            <a:r>
              <a:rPr lang="en-US" dirty="0" smtClean="0"/>
              <a:t>Behavioural Malware Analysis: </a:t>
            </a:r>
          </a:p>
          <a:p>
            <a:pPr lvl="2"/>
            <a:r>
              <a:rPr lang="en-US" sz="1100" dirty="0">
                <a:hlinkClick r:id="rId5"/>
              </a:rPr>
              <a:t>https://</a:t>
            </a:r>
            <a:r>
              <a:rPr lang="en-US" sz="1100" dirty="0" smtClean="0">
                <a:hlinkClick r:id="rId5"/>
              </a:rPr>
              <a:t>www.youtube.com/playlist?list=PLUFkSN0XLZ-kqYbGpY4Gt_VATd4ytQg-Z</a:t>
            </a:r>
            <a:endParaRPr lang="en-US" sz="1100" dirty="0" smtClean="0"/>
          </a:p>
          <a:p>
            <a:r>
              <a:rPr lang="en-US" dirty="0" smtClean="0"/>
              <a:t>Books</a:t>
            </a:r>
          </a:p>
          <a:p>
            <a:pPr lvl="1"/>
            <a:r>
              <a:rPr lang="en-US" dirty="0" smtClean="0"/>
              <a:t>Practical </a:t>
            </a:r>
            <a:r>
              <a:rPr lang="en-US" dirty="0"/>
              <a:t>Malware Analysis </a:t>
            </a:r>
            <a:endParaRPr lang="en-US" dirty="0" smtClean="0"/>
          </a:p>
          <a:p>
            <a:pPr lvl="2"/>
            <a:r>
              <a:rPr lang="en-US" sz="1100" dirty="0" smtClean="0">
                <a:hlinkClick r:id="rId6"/>
              </a:rPr>
              <a:t>https</a:t>
            </a:r>
            <a:r>
              <a:rPr lang="en-US" sz="1100" dirty="0">
                <a:hlinkClick r:id="rId6"/>
              </a:rPr>
              <a:t>://</a:t>
            </a:r>
            <a:r>
              <a:rPr lang="en-US" sz="1100" dirty="0" smtClean="0">
                <a:hlinkClick r:id="rId6"/>
              </a:rPr>
              <a:t>www.amazon.co.uk/d/Books/Practical-Malware-Analysis-Hands-Dissecting-Malicious-Software/1593272901</a:t>
            </a:r>
            <a:endParaRPr lang="en-US" sz="1100" dirty="0"/>
          </a:p>
          <a:p>
            <a:pPr lvl="1"/>
            <a:r>
              <a:rPr lang="en-US" dirty="0" smtClean="0"/>
              <a:t>Malware Analysts Cookbook</a:t>
            </a:r>
          </a:p>
          <a:p>
            <a:pPr lvl="2"/>
            <a:r>
              <a:rPr lang="en-US" sz="1100" dirty="0">
                <a:hlinkClick r:id="rId7"/>
              </a:rPr>
              <a:t>https://</a:t>
            </a:r>
            <a:r>
              <a:rPr lang="en-US" sz="1100" dirty="0" smtClean="0">
                <a:hlinkClick r:id="rId7"/>
              </a:rPr>
              <a:t>www.amazon.co.uk/Malware-Analysts-Cookbook-DVD-Techniques/dp/0470613033</a:t>
            </a:r>
            <a:endParaRPr lang="en-US" sz="1100" dirty="0" smtClean="0"/>
          </a:p>
          <a:p>
            <a:pPr lvl="1"/>
            <a:endParaRPr lang="en-US" sz="900" dirty="0"/>
          </a:p>
        </p:txBody>
      </p:sp>
    </p:spTree>
    <p:extLst>
      <p:ext uri="{BB962C8B-B14F-4D97-AF65-F5344CB8AC3E}">
        <p14:creationId xmlns:p14="http://schemas.microsoft.com/office/powerpoint/2010/main" val="298683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i.imgflip.com/1ffti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4492" y="2492896"/>
            <a:ext cx="4762500" cy="3381375"/>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p:txBody>
          <a:bodyPr/>
          <a:lstStyle/>
          <a:p>
            <a:r>
              <a:rPr lang="en-US" dirty="0" smtClean="0"/>
              <a:t>Where To Go From Here</a:t>
            </a:r>
            <a:endParaRPr lang="en-US" dirty="0"/>
          </a:p>
        </p:txBody>
      </p:sp>
      <p:sp>
        <p:nvSpPr>
          <p:cNvPr id="2" name="Content Placeholder 1"/>
          <p:cNvSpPr>
            <a:spLocks noGrp="1"/>
          </p:cNvSpPr>
          <p:nvPr>
            <p:ph idx="1"/>
          </p:nvPr>
        </p:nvSpPr>
        <p:spPr/>
        <p:txBody>
          <a:bodyPr>
            <a:normAutofit lnSpcReduction="10000"/>
          </a:bodyPr>
          <a:lstStyle/>
          <a:p>
            <a:r>
              <a:rPr lang="en-IE" dirty="0" smtClean="0"/>
              <a:t>Practice Makes Perfect</a:t>
            </a:r>
            <a:r>
              <a:rPr lang="en-IE" dirty="0" smtClean="0"/>
              <a:t>!</a:t>
            </a:r>
          </a:p>
          <a:p>
            <a:r>
              <a:rPr lang="en-IE" dirty="0" smtClean="0"/>
              <a:t>Malware sources:</a:t>
            </a:r>
          </a:p>
          <a:p>
            <a:pPr lvl="1"/>
            <a:r>
              <a:rPr lang="en-IE" dirty="0">
                <a:hlinkClick r:id="rId3"/>
              </a:rPr>
              <a:t>https://zeltser.com/</a:t>
            </a:r>
            <a:r>
              <a:rPr lang="en-IE" b="1" dirty="0">
                <a:hlinkClick r:id="rId3"/>
              </a:rPr>
              <a:t>malware</a:t>
            </a:r>
            <a:r>
              <a:rPr lang="en-IE" dirty="0">
                <a:hlinkClick r:id="rId3"/>
              </a:rPr>
              <a:t>-</a:t>
            </a:r>
            <a:r>
              <a:rPr lang="en-IE" b="1" dirty="0">
                <a:hlinkClick r:id="rId3"/>
              </a:rPr>
              <a:t>sample</a:t>
            </a:r>
            <a:r>
              <a:rPr lang="en-IE" dirty="0">
                <a:hlinkClick r:id="rId3"/>
              </a:rPr>
              <a:t>-sources</a:t>
            </a:r>
            <a:r>
              <a:rPr lang="en-IE" dirty="0" smtClean="0">
                <a:hlinkClick r:id="rId3"/>
              </a:rPr>
              <a:t>/</a:t>
            </a:r>
            <a:endParaRPr lang="en-IE" dirty="0" smtClean="0"/>
          </a:p>
          <a:p>
            <a:pPr lvl="1"/>
            <a:r>
              <a:rPr lang="en-IE" dirty="0">
                <a:hlinkClick r:id="rId4"/>
              </a:rPr>
              <a:t>http://www.tekdefense.com/downloads/malware-samples</a:t>
            </a:r>
            <a:r>
              <a:rPr lang="en-IE" dirty="0" smtClean="0">
                <a:hlinkClick r:id="rId4"/>
              </a:rPr>
              <a:t>/</a:t>
            </a:r>
            <a:endParaRPr lang="en-IE" dirty="0" smtClean="0"/>
          </a:p>
          <a:p>
            <a:pPr lvl="1"/>
            <a:r>
              <a:rPr lang="en-IE" dirty="0">
                <a:hlinkClick r:id="rId5"/>
              </a:rPr>
              <a:t>https://www.virustotal.com/en/documentation/virustotal-community</a:t>
            </a:r>
            <a:r>
              <a:rPr lang="en-IE" dirty="0" smtClean="0">
                <a:hlinkClick r:id="rId5"/>
              </a:rPr>
              <a:t>/</a:t>
            </a:r>
            <a:endParaRPr lang="en-IE" dirty="0" smtClean="0"/>
          </a:p>
          <a:p>
            <a:pPr lvl="1"/>
            <a:r>
              <a:rPr lang="en-IE" dirty="0">
                <a:hlinkClick r:id="rId6"/>
              </a:rPr>
              <a:t>https://www.reddit.com/r/</a:t>
            </a:r>
            <a:r>
              <a:rPr lang="en-IE" b="1" dirty="0">
                <a:hlinkClick r:id="rId6"/>
              </a:rPr>
              <a:t>Malware</a:t>
            </a:r>
            <a:r>
              <a:rPr lang="en-IE" dirty="0" smtClean="0">
                <a:hlinkClick r:id="rId6"/>
              </a:rPr>
              <a:t>/</a:t>
            </a:r>
            <a:endParaRPr lang="en-IE" dirty="0" smtClean="0"/>
          </a:p>
          <a:p>
            <a:pPr lvl="1"/>
            <a:endParaRPr lang="en-IE" dirty="0"/>
          </a:p>
          <a:p>
            <a:pPr lvl="1"/>
            <a:endParaRPr lang="en-IE" dirty="0" smtClean="0"/>
          </a:p>
          <a:p>
            <a:pPr lvl="1"/>
            <a:endParaRPr lang="en-IE" dirty="0"/>
          </a:p>
          <a:p>
            <a:pPr marL="365760" lvl="1" indent="0">
              <a:buNone/>
            </a:pPr>
            <a:r>
              <a:rPr lang="en-IE" dirty="0" smtClean="0"/>
              <a:t>As always, ensure your VM is disconnected from all</a:t>
            </a:r>
          </a:p>
          <a:p>
            <a:pPr marL="365760" lvl="1" indent="0">
              <a:buNone/>
            </a:pPr>
            <a:r>
              <a:rPr lang="en-IE" dirty="0" smtClean="0"/>
              <a:t>Shares, network connections </a:t>
            </a:r>
            <a:r>
              <a:rPr lang="en-IE" dirty="0" err="1" smtClean="0"/>
              <a:t>etc</a:t>
            </a:r>
            <a:r>
              <a:rPr lang="en-IE" dirty="0" smtClean="0"/>
              <a:t> before detonation!</a:t>
            </a:r>
          </a:p>
          <a:p>
            <a:pPr lvl="1"/>
            <a:endParaRPr lang="en-IE" dirty="0"/>
          </a:p>
        </p:txBody>
      </p:sp>
    </p:spTree>
    <p:extLst>
      <p:ext uri="{BB962C8B-B14F-4D97-AF65-F5344CB8AC3E}">
        <p14:creationId xmlns:p14="http://schemas.microsoft.com/office/powerpoint/2010/main" val="274739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Questions?</a:t>
            </a:r>
            <a:endParaRPr lang="en-US" dirty="0"/>
          </a:p>
        </p:txBody>
      </p:sp>
      <p:pic>
        <p:nvPicPr>
          <p:cNvPr id="5" name="Picture 4"/>
          <p:cNvPicPr>
            <a:picLocks noChangeAspect="1"/>
          </p:cNvPicPr>
          <p:nvPr/>
        </p:nvPicPr>
        <p:blipFill>
          <a:blip r:embed="rId3"/>
          <a:stretch>
            <a:fillRect/>
          </a:stretch>
        </p:blipFill>
        <p:spPr>
          <a:xfrm>
            <a:off x="4078188" y="2052523"/>
            <a:ext cx="4762500" cy="4391025"/>
          </a:xfrm>
          <a:prstGeom prst="rect">
            <a:avLst/>
          </a:prstGeom>
        </p:spPr>
      </p:pic>
    </p:spTree>
    <p:extLst>
      <p:ext uri="{BB962C8B-B14F-4D97-AF65-F5344CB8AC3E}">
        <p14:creationId xmlns:p14="http://schemas.microsoft.com/office/powerpoint/2010/main" val="260055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Introduction to Malware</a:t>
            </a:r>
            <a:endParaRPr lang="en-US" dirty="0"/>
          </a:p>
        </p:txBody>
      </p:sp>
      <p:sp>
        <p:nvSpPr>
          <p:cNvPr id="14" name="Content Placeholder 13"/>
          <p:cNvSpPr>
            <a:spLocks noGrp="1"/>
          </p:cNvSpPr>
          <p:nvPr>
            <p:ph idx="1"/>
          </p:nvPr>
        </p:nvSpPr>
        <p:spPr>
          <a:xfrm>
            <a:off x="1065213" y="1828800"/>
            <a:ext cx="6541368" cy="3328392"/>
          </a:xfrm>
        </p:spPr>
        <p:txBody>
          <a:bodyPr>
            <a:normAutofit fontScale="70000" lnSpcReduction="20000"/>
          </a:bodyPr>
          <a:lstStyle/>
          <a:p>
            <a:endParaRPr lang="en-US" dirty="0" smtClean="0"/>
          </a:p>
          <a:p>
            <a:endParaRPr lang="en-US" dirty="0"/>
          </a:p>
          <a:p>
            <a:endParaRPr lang="en-US" dirty="0" smtClean="0"/>
          </a:p>
          <a:p>
            <a:endParaRPr lang="en-US" dirty="0"/>
          </a:p>
          <a:p>
            <a:pPr marL="45720" indent="0">
              <a:buNone/>
            </a:pPr>
            <a:endParaRPr lang="en-US" dirty="0"/>
          </a:p>
          <a:p>
            <a:endParaRPr lang="en-US" dirty="0" smtClean="0"/>
          </a:p>
          <a:p>
            <a:endParaRPr lang="en-US" dirty="0"/>
          </a:p>
          <a:p>
            <a:pPr marL="45720" indent="0">
              <a:buNone/>
            </a:pPr>
            <a:r>
              <a:rPr lang="en-US" dirty="0" smtClean="0"/>
              <a:t>http</a:t>
            </a:r>
            <a:r>
              <a:rPr lang="en-US" dirty="0"/>
              <a:t>://</a:t>
            </a:r>
            <a:r>
              <a:rPr lang="en-US" dirty="0" smtClean="0"/>
              <a:t>www.beckershospitalreview.com/healthcare-information-technology/40-of-breaches-in-october-resulted-from-hacking-malware-ransomware.html</a:t>
            </a:r>
            <a:endParaRPr lang="en-US" dirty="0"/>
          </a:p>
        </p:txBody>
      </p:sp>
      <p:pic>
        <p:nvPicPr>
          <p:cNvPr id="2" name="Picture 1"/>
          <p:cNvPicPr>
            <a:picLocks noChangeAspect="1"/>
          </p:cNvPicPr>
          <p:nvPr/>
        </p:nvPicPr>
        <p:blipFill>
          <a:blip r:embed="rId3"/>
          <a:stretch>
            <a:fillRect/>
          </a:stretch>
        </p:blipFill>
        <p:spPr>
          <a:xfrm>
            <a:off x="1086123" y="1828800"/>
            <a:ext cx="7096522" cy="2391313"/>
          </a:xfrm>
          <a:prstGeom prst="rect">
            <a:avLst/>
          </a:prstGeom>
        </p:spPr>
      </p:pic>
      <p:pic>
        <p:nvPicPr>
          <p:cNvPr id="3" name="Picture 2"/>
          <p:cNvPicPr>
            <a:picLocks noChangeAspect="1"/>
          </p:cNvPicPr>
          <p:nvPr/>
        </p:nvPicPr>
        <p:blipFill>
          <a:blip r:embed="rId4"/>
          <a:stretch>
            <a:fillRect/>
          </a:stretch>
        </p:blipFill>
        <p:spPr>
          <a:xfrm>
            <a:off x="8235060" y="1066800"/>
            <a:ext cx="3308780" cy="1354088"/>
          </a:xfrm>
          <a:prstGeom prst="rect">
            <a:avLst/>
          </a:prstGeom>
        </p:spPr>
      </p:pic>
      <p:pic>
        <p:nvPicPr>
          <p:cNvPr id="6" name="Picture 2" descr="http://jourdom.ru/wp-content/uploads/2016/05/6015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74245" y="2708920"/>
            <a:ext cx="3269595" cy="2182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22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Introduction to Malware</a:t>
            </a:r>
            <a:endParaRPr lang="en-US" dirty="0"/>
          </a:p>
        </p:txBody>
      </p:sp>
      <p:sp>
        <p:nvSpPr>
          <p:cNvPr id="4" name="Content Placeholder 3"/>
          <p:cNvSpPr>
            <a:spLocks noGrp="1"/>
          </p:cNvSpPr>
          <p:nvPr>
            <p:ph idx="1"/>
          </p:nvPr>
        </p:nvSpPr>
        <p:spPr/>
        <p:txBody>
          <a:bodyPr/>
          <a:lstStyle/>
          <a:p>
            <a:endParaRPr lang="en-IE"/>
          </a:p>
        </p:txBody>
      </p:sp>
      <p:pic>
        <p:nvPicPr>
          <p:cNvPr id="5" name="Picture 4"/>
          <p:cNvPicPr>
            <a:picLocks noChangeAspect="1"/>
          </p:cNvPicPr>
          <p:nvPr/>
        </p:nvPicPr>
        <p:blipFill>
          <a:blip r:embed="rId3"/>
          <a:stretch>
            <a:fillRect/>
          </a:stretch>
        </p:blipFill>
        <p:spPr>
          <a:xfrm>
            <a:off x="3498849" y="2490787"/>
            <a:ext cx="3819525" cy="2867025"/>
          </a:xfrm>
          <a:prstGeom prst="rect">
            <a:avLst/>
          </a:prstGeom>
        </p:spPr>
      </p:pic>
    </p:spTree>
    <p:extLst>
      <p:ext uri="{BB962C8B-B14F-4D97-AF65-F5344CB8AC3E}">
        <p14:creationId xmlns:p14="http://schemas.microsoft.com/office/powerpoint/2010/main" val="339706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Introduction to Malware</a:t>
            </a:r>
          </a:p>
        </p:txBody>
      </p:sp>
      <p:pic>
        <p:nvPicPr>
          <p:cNvPr id="3" name="Content Placeholder 2"/>
          <p:cNvPicPr>
            <a:picLocks noGrp="1" noChangeAspect="1"/>
          </p:cNvPicPr>
          <p:nvPr>
            <p:ph idx="1"/>
          </p:nvPr>
        </p:nvPicPr>
        <p:blipFill>
          <a:blip r:embed="rId3"/>
          <a:stretch>
            <a:fillRect/>
          </a:stretch>
        </p:blipFill>
        <p:spPr>
          <a:xfrm>
            <a:off x="693812" y="1625724"/>
            <a:ext cx="4402460" cy="2342109"/>
          </a:xfrm>
          <a:prstGeom prst="rect">
            <a:avLst/>
          </a:prstGeom>
        </p:spPr>
      </p:pic>
      <p:pic>
        <p:nvPicPr>
          <p:cNvPr id="4" name="Picture 3"/>
          <p:cNvPicPr>
            <a:picLocks noChangeAspect="1"/>
          </p:cNvPicPr>
          <p:nvPr/>
        </p:nvPicPr>
        <p:blipFill>
          <a:blip r:embed="rId4"/>
          <a:stretch>
            <a:fillRect/>
          </a:stretch>
        </p:blipFill>
        <p:spPr>
          <a:xfrm>
            <a:off x="6282258" y="451813"/>
            <a:ext cx="4878860" cy="2296773"/>
          </a:xfrm>
          <a:prstGeom prst="rect">
            <a:avLst/>
          </a:prstGeom>
        </p:spPr>
      </p:pic>
      <p:pic>
        <p:nvPicPr>
          <p:cNvPr id="5" name="Picture 4"/>
          <p:cNvPicPr>
            <a:picLocks noChangeAspect="1"/>
          </p:cNvPicPr>
          <p:nvPr/>
        </p:nvPicPr>
        <p:blipFill>
          <a:blip r:embed="rId5"/>
          <a:stretch>
            <a:fillRect/>
          </a:stretch>
        </p:blipFill>
        <p:spPr>
          <a:xfrm>
            <a:off x="1048444" y="4293096"/>
            <a:ext cx="4315272" cy="2072380"/>
          </a:xfrm>
          <a:prstGeom prst="rect">
            <a:avLst/>
          </a:prstGeom>
        </p:spPr>
      </p:pic>
      <p:pic>
        <p:nvPicPr>
          <p:cNvPr id="6" name="Picture 5"/>
          <p:cNvPicPr>
            <a:picLocks noChangeAspect="1"/>
          </p:cNvPicPr>
          <p:nvPr/>
        </p:nvPicPr>
        <p:blipFill>
          <a:blip r:embed="rId6"/>
          <a:stretch>
            <a:fillRect/>
          </a:stretch>
        </p:blipFill>
        <p:spPr>
          <a:xfrm>
            <a:off x="6382444" y="2940070"/>
            <a:ext cx="4581350" cy="3917930"/>
          </a:xfrm>
          <a:prstGeom prst="rect">
            <a:avLst/>
          </a:prstGeom>
        </p:spPr>
      </p:pic>
    </p:spTree>
    <p:extLst>
      <p:ext uri="{BB962C8B-B14F-4D97-AF65-F5344CB8AC3E}">
        <p14:creationId xmlns:p14="http://schemas.microsoft.com/office/powerpoint/2010/main" val="336123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usiness Contrast 16x9">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D0870B-5333-4B89-B14A-85A8EA464D2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contrast presentation (widescreen)</Template>
  <TotalTime>0</TotalTime>
  <Words>3320</Words>
  <Application>Microsoft Office PowerPoint</Application>
  <PresentationFormat>Custom</PresentationFormat>
  <Paragraphs>699</Paragraphs>
  <Slides>66</Slides>
  <Notes>56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66</vt:i4>
      </vt:variant>
    </vt:vector>
  </HeadingPairs>
  <TitlesOfParts>
    <vt:vector size="70" baseType="lpstr">
      <vt:lpstr>Arial</vt:lpstr>
      <vt:lpstr>Franklin Gothic Medium</vt:lpstr>
      <vt:lpstr>Wingdings</vt:lpstr>
      <vt:lpstr>Business Contrast 16x9</vt:lpstr>
      <vt:lpstr>Malware Analysis for Beginners</vt:lpstr>
      <vt:lpstr>Introduction </vt:lpstr>
      <vt:lpstr>Topics to be covered today</vt:lpstr>
      <vt:lpstr>Introduction to Malware</vt:lpstr>
      <vt:lpstr>Introduction to Malware</vt:lpstr>
      <vt:lpstr>PowerPoint Presentation</vt:lpstr>
      <vt:lpstr>Introduction to Malware</vt:lpstr>
      <vt:lpstr>Introduction to Malware</vt:lpstr>
      <vt:lpstr>Introduction to Malware</vt:lpstr>
      <vt:lpstr>Introduction to Malware</vt:lpstr>
      <vt:lpstr>Introduction to Malware</vt:lpstr>
      <vt:lpstr>Lab Setup </vt:lpstr>
      <vt:lpstr>Lab Setup </vt:lpstr>
      <vt:lpstr>Lab Setup</vt:lpstr>
      <vt:lpstr>Methodology of a Malware Analyst</vt:lpstr>
      <vt:lpstr>Methodology of a Malware Analyst</vt:lpstr>
      <vt:lpstr>Methodology of a Malware Analyst</vt:lpstr>
      <vt:lpstr>Methodology of a Malware Analyst</vt:lpstr>
      <vt:lpstr>Methodology of a Malware Analyst</vt:lpstr>
      <vt:lpstr>Methodology of a Malware Analyst</vt:lpstr>
      <vt:lpstr>Methodology of a Malware Analyst</vt:lpstr>
      <vt:lpstr>Methodology of a Malware Analyst</vt:lpstr>
      <vt:lpstr>Automated Analysis</vt:lpstr>
      <vt:lpstr>Automated Analysis</vt:lpstr>
      <vt:lpstr>Automated Analysis</vt:lpstr>
      <vt:lpstr>Automated Analysis</vt:lpstr>
      <vt:lpstr>Automated Analysis</vt:lpstr>
      <vt:lpstr>Automated Analysis</vt:lpstr>
      <vt:lpstr>Automated Analysis</vt:lpstr>
      <vt:lpstr>Automated Analysis</vt:lpstr>
      <vt:lpstr>Static Analysis Basics</vt:lpstr>
      <vt:lpstr>Static Analysis Basics</vt:lpstr>
      <vt:lpstr>Static Analysis Basics</vt:lpstr>
      <vt:lpstr>Static Analysis Basics</vt:lpstr>
      <vt:lpstr>Static Analysis Basics</vt:lpstr>
      <vt:lpstr>Static Analysis Basics</vt:lpstr>
      <vt:lpstr>Static Analysis Basics</vt:lpstr>
      <vt:lpstr>Static Analysis Basics</vt:lpstr>
      <vt:lpstr>Static Analysis Basics</vt:lpstr>
      <vt:lpstr>Manual is so Passé!</vt:lpstr>
      <vt:lpstr>Static Analysis Basics</vt:lpstr>
      <vt:lpstr>Static Analysis Basics</vt:lpstr>
      <vt:lpstr>Static Analysis Basics</vt:lpstr>
      <vt:lpstr>Static Analysis Basics</vt:lpstr>
      <vt:lpstr>Static Analysis Basics</vt:lpstr>
      <vt:lpstr>Basic Behavioural Analysis</vt:lpstr>
      <vt:lpstr>Basic Behavioural Analysis</vt:lpstr>
      <vt:lpstr>Basic Behavioural Analysis</vt:lpstr>
      <vt:lpstr>Basic Behavioural Analysis</vt:lpstr>
      <vt:lpstr>Basic Behavioural Analysis</vt:lpstr>
      <vt:lpstr>Basic Behavioural Analysis</vt:lpstr>
      <vt:lpstr>Basic Behavioural Analysis</vt:lpstr>
      <vt:lpstr>Basic Behavioural Analysis</vt:lpstr>
      <vt:lpstr>Basic Behavioural Analysis</vt:lpstr>
      <vt:lpstr>Basic Behavioural Analysis</vt:lpstr>
      <vt:lpstr>Basic Behavioural Analysis</vt:lpstr>
      <vt:lpstr>Basic Behavioural Analysis</vt:lpstr>
      <vt:lpstr>Basic Behavioural Analysis</vt:lpstr>
      <vt:lpstr>Basic Behavioural Analysis</vt:lpstr>
      <vt:lpstr>Basic Behavioural Analysis</vt:lpstr>
      <vt:lpstr>Basic Behavioural Analysis</vt:lpstr>
      <vt:lpstr>Basic Behavioural Analysis</vt:lpstr>
      <vt:lpstr>Where To Go From Here</vt:lpstr>
      <vt:lpstr>Where To Go From Here</vt:lpstr>
      <vt:lpstr>Where To Go From Here</vt:lpstr>
      <vt:lpstr>Questions?</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2016-12-06T09:32:41Z</dcterms:created>
  <dcterms:modified xsi:type="dcterms:W3CDTF">2016-12-07T10:12:50Z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TC028952669991</vt:lpwstr>
  </property>
</Properties>
</file>